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notesMasterIdLst>
    <p:notesMasterId r:id="rId20"/>
  </p:notesMasterIdLst>
  <p:sldIdLst>
    <p:sldId id="256" r:id="rId2"/>
    <p:sldId id="275" r:id="rId3"/>
    <p:sldId id="276" r:id="rId4"/>
    <p:sldId id="258" r:id="rId5"/>
    <p:sldId id="259" r:id="rId6"/>
    <p:sldId id="266" r:id="rId7"/>
    <p:sldId id="268" r:id="rId8"/>
    <p:sldId id="263" r:id="rId9"/>
    <p:sldId id="280" r:id="rId10"/>
    <p:sldId id="265" r:id="rId11"/>
    <p:sldId id="269" r:id="rId12"/>
    <p:sldId id="277" r:id="rId13"/>
    <p:sldId id="278" r:id="rId14"/>
    <p:sldId id="282" r:id="rId15"/>
    <p:sldId id="273" r:id="rId16"/>
    <p:sldId id="272" r:id="rId17"/>
    <p:sldId id="284" r:id="rId18"/>
    <p:sldId id="28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FD35599-28A6-4B0E-9FC1-84D2013E57D3}">
          <p14:sldIdLst>
            <p14:sldId id="256"/>
            <p14:sldId id="275"/>
            <p14:sldId id="276"/>
            <p14:sldId id="258"/>
            <p14:sldId id="259"/>
            <p14:sldId id="266"/>
            <p14:sldId id="268"/>
            <p14:sldId id="263"/>
            <p14:sldId id="280"/>
            <p14:sldId id="265"/>
            <p14:sldId id="269"/>
          </p14:sldIdLst>
        </p14:section>
        <p14:section name="Extras" id="{96301F8A-8F6F-4C34-8E91-939BF64279DF}">
          <p14:sldIdLst>
            <p14:sldId id="277"/>
            <p14:sldId id="278"/>
            <p14:sldId id="282"/>
            <p14:sldId id="273"/>
            <p14:sldId id="272"/>
            <p14:sldId id="284"/>
            <p14:sldId id="28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75DBFF"/>
    <a:srgbClr val="5DD5FF"/>
    <a:srgbClr val="00CCFF"/>
    <a:srgbClr val="FEDEF3"/>
    <a:srgbClr val="9A2222"/>
    <a:srgbClr val="FF6600"/>
    <a:srgbClr val="CC00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75133" autoAdjust="0"/>
  </p:normalViewPr>
  <p:slideViewPr>
    <p:cSldViewPr snapToObjects="1" showGuides="1">
      <p:cViewPr>
        <p:scale>
          <a:sx n="70" d="100"/>
          <a:sy n="70" d="100"/>
        </p:scale>
        <p:origin x="-510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>
        <p:scale>
          <a:sx n="100" d="100"/>
          <a:sy n="100" d="100"/>
        </p:scale>
        <p:origin x="-1794" y="241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FDA0A-4C64-493A-B87E-526BA43A7A49}" type="datetimeFigureOut">
              <a:rPr lang="nb-NO" smtClean="0"/>
              <a:t>22.12.2016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D362D-11B0-43FC-893A-1DDD200A39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720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Session Number and Title: GC31I: Multidisciplinary Assessments of Radiation Management Geoengineering II</a:t>
            </a:r>
          </a:p>
          <a:p>
            <a:r>
              <a:rPr lang="en-US" dirty="0" smtClean="0"/>
              <a:t>Location: </a:t>
            </a:r>
            <a:r>
              <a:rPr lang="en-US" dirty="0" err="1" smtClean="0"/>
              <a:t>Moscone</a:t>
            </a:r>
            <a:r>
              <a:rPr lang="en-US" dirty="0" smtClean="0"/>
              <a:t> West; 3005</a:t>
            </a:r>
          </a:p>
          <a:p>
            <a:r>
              <a:rPr lang="nb-NO" dirty="0" smtClean="0"/>
              <a:t>https://agu.confex.com/agu/fm16/meetingapp.cgi/Paper/129045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362D-11B0-43FC-893A-1DDD200A393B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0518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362D-11B0-43FC-893A-1DDD200A393B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8972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362D-11B0-43FC-893A-1DDD200A393B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576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362D-11B0-43FC-893A-1DDD200A393B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4079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BE45-FC91-457E-8DAA-BA247652D5AD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1411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BE45-FC91-457E-8DAA-BA247652D5AD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5174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362D-11B0-43FC-893A-1DDD200A393B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7703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362D-11B0-43FC-893A-1DDD200A393B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4312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362D-11B0-43FC-893A-1DDD200A393B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4312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362D-11B0-43FC-893A-1DDD200A393B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6723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362D-11B0-43FC-893A-1DDD200A393B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2321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362D-11B0-43FC-893A-1DDD200A393B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2777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362D-11B0-43FC-893A-1DDD200A393B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0101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362D-11B0-43FC-893A-1DDD200A393B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8961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362D-11B0-43FC-893A-1DDD200A393B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5578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3"/>
            <a:ext cx="1497711" cy="149771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3084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876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05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662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16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52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43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944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724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15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76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3"/>
            <a:ext cx="1497711" cy="149771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497261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46489" y="974514"/>
            <a:ext cx="10363200" cy="23876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Simulated transition from RCP8.5 to RCP4.5 through three different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Radiation </a:t>
            </a:r>
            <a:r>
              <a:rPr lang="en-US" sz="4000" b="1" dirty="0"/>
              <a:t>Management techniques</a:t>
            </a:r>
            <a:endParaRPr lang="nb-NO" sz="4000" b="1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103094" y="3848776"/>
            <a:ext cx="9144000" cy="1655762"/>
          </a:xfrm>
        </p:spPr>
        <p:txBody>
          <a:bodyPr/>
          <a:lstStyle/>
          <a:p>
            <a:pPr algn="l"/>
            <a:r>
              <a:rPr lang="nb-NO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Jón </a:t>
            </a:r>
            <a:r>
              <a:rPr lang="nb-NO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Egill </a:t>
            </a:r>
            <a:r>
              <a:rPr lang="nb-NO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Kristjánsson</a:t>
            </a:r>
            <a:r>
              <a:rPr lang="nb-NO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, </a:t>
            </a:r>
            <a:r>
              <a:rPr lang="nb-NO" b="1" u="sng" dirty="0">
                <a:solidFill>
                  <a:srgbClr val="75DBFF"/>
                </a:solidFill>
              </a:rPr>
              <a:t>Helene Muri</a:t>
            </a:r>
            <a:r>
              <a:rPr lang="nb-NO" b="1" dirty="0">
                <a:solidFill>
                  <a:srgbClr val="75DBFF"/>
                </a:solidFill>
              </a:rPr>
              <a:t>, </a:t>
            </a:r>
            <a:r>
              <a:rPr lang="nb-NO" b="1" dirty="0" smtClean="0">
                <a:solidFill>
                  <a:srgbClr val="75DBFF"/>
                </a:solidFill>
              </a:rPr>
              <a:t/>
            </a:r>
            <a:br>
              <a:rPr lang="nb-NO" b="1" dirty="0" smtClean="0">
                <a:solidFill>
                  <a:srgbClr val="75DBFF"/>
                </a:solidFill>
              </a:rPr>
            </a:br>
            <a:r>
              <a:rPr lang="nb-NO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Muralidhar</a:t>
            </a:r>
            <a:r>
              <a:rPr lang="nb-NO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Adakudlu</a:t>
            </a:r>
            <a:r>
              <a:rPr lang="nb-NO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, Alf Grini, Siv K </a:t>
            </a:r>
            <a:r>
              <a:rPr lang="nb-NO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Lauvset</a:t>
            </a:r>
            <a:r>
              <a:rPr lang="nb-NO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, </a:t>
            </a:r>
            <a:r>
              <a:rPr lang="nb-NO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nb-NO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nb-NO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Odd </a:t>
            </a:r>
            <a:r>
              <a:rPr lang="nb-NO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Helge </a:t>
            </a:r>
            <a:r>
              <a:rPr lang="nb-NO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Otterå</a:t>
            </a:r>
            <a:r>
              <a:rPr lang="nb-NO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, Michael Schulz, Jerry F </a:t>
            </a:r>
            <a:r>
              <a:rPr lang="nb-NO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Tjiputra</a:t>
            </a:r>
            <a:endParaRPr lang="nb-NO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44406" y="12682"/>
            <a:ext cx="1404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>
                <a:solidFill>
                  <a:srgbClr val="FFFF00"/>
                </a:solidFill>
              </a:rPr>
              <a:t>GC31I-01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1" b="12973"/>
          <a:stretch/>
        </p:blipFill>
        <p:spPr>
          <a:xfrm>
            <a:off x="1805518" y="5934453"/>
            <a:ext cx="2680138" cy="9459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465" y="5934453"/>
            <a:ext cx="1985460" cy="9235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3"/>
            <a:ext cx="1497711" cy="1497711"/>
          </a:xfrm>
          <a:prstGeom prst="ellipse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725" y="0"/>
            <a:ext cx="2581275" cy="1152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2" t="11779" r="11852" b="24987"/>
          <a:stretch/>
        </p:blipFill>
        <p:spPr>
          <a:xfrm>
            <a:off x="9610725" y="1154523"/>
            <a:ext cx="2581275" cy="101379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290304" y="2182828"/>
            <a:ext cx="307039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dirty="0">
                <a:solidFill>
                  <a:srgbClr val="FFC000"/>
                </a:solidFill>
              </a:rPr>
              <a:t>http://</a:t>
            </a:r>
            <a:r>
              <a:rPr lang="en-GB" dirty="0" smtClean="0">
                <a:solidFill>
                  <a:srgbClr val="FFC000"/>
                </a:solidFill>
              </a:rPr>
              <a:t>expected.bitbucket.org</a:t>
            </a: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393" y="5934453"/>
            <a:ext cx="4094079" cy="9915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85656" y="5273705"/>
            <a:ext cx="3343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5DD5FF"/>
                </a:solidFill>
              </a:rPr>
              <a:t>helene.muri@geo.uio.no</a:t>
            </a:r>
            <a:endParaRPr lang="en-GB" sz="2400" dirty="0">
              <a:solidFill>
                <a:srgbClr val="5DD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374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3000951" y="2199388"/>
            <a:ext cx="7507297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Finally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897061"/>
            <a:ext cx="10081120" cy="498329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RM brings climate closer to ‘unperturbed’ state, </a:t>
            </a:r>
            <a:br>
              <a:rPr lang="en-US" sz="3200" dirty="0" smtClean="0"/>
            </a:br>
            <a:r>
              <a:rPr lang="en-US" sz="3200" dirty="0" smtClean="0"/>
              <a:t>ameliorates anthropogenic climate changes with varying degree of success.</a:t>
            </a:r>
          </a:p>
          <a:p>
            <a:r>
              <a:rPr lang="en-US" sz="3200" dirty="0" smtClean="0"/>
              <a:t>Different hydroclimate: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l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ess incoming SW → weaker hydrological cycle,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less trapped LW 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→</a:t>
            </a: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intensified hydrological cycle.</a:t>
            </a:r>
          </a:p>
          <a:p>
            <a:r>
              <a:rPr lang="en-US" sz="3200" dirty="0" smtClean="0"/>
              <a:t>No substitute for emission reductions, </a:t>
            </a:r>
            <a:br>
              <a:rPr lang="en-US" sz="3200" dirty="0" smtClean="0"/>
            </a:br>
            <a:r>
              <a:rPr lang="en-US" sz="3200" dirty="0" smtClean="0"/>
              <a:t>but </a:t>
            </a:r>
            <a:r>
              <a:rPr lang="en-US" sz="3200" dirty="0"/>
              <a:t>w</a:t>
            </a:r>
            <a:r>
              <a:rPr lang="en-US" sz="3200" dirty="0" smtClean="0"/>
              <a:t>ould possibly contribute </a:t>
            </a:r>
            <a:br>
              <a:rPr lang="en-US" sz="3200" dirty="0" smtClean="0"/>
            </a:br>
            <a:r>
              <a:rPr lang="en-US" sz="3200" dirty="0" smtClean="0"/>
              <a:t>to reduce global harm.</a:t>
            </a:r>
          </a:p>
          <a:p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Aerosol – cloud – climate </a:t>
            </a:r>
            <a:b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uncertainties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024552" y="4618219"/>
            <a:ext cx="5166754" cy="2255821"/>
            <a:chOff x="8172822" y="4871189"/>
            <a:chExt cx="5166754" cy="225582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2281" t="3439" r="3915" b="2358"/>
            <a:stretch/>
          </p:blipFill>
          <p:spPr bwMode="auto">
            <a:xfrm>
              <a:off x="8172822" y="5592199"/>
              <a:ext cx="2076451" cy="1518771"/>
            </a:xfrm>
            <a:prstGeom prst="rect">
              <a:avLst/>
            </a:prstGeom>
            <a:noFill/>
            <a:ln w="9525">
              <a:solidFill>
                <a:srgbClr val="FFFF99"/>
              </a:solidFill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731174" y="4871189"/>
              <a:ext cx="1608402" cy="2239781"/>
            </a:xfrm>
            <a:prstGeom prst="rect">
              <a:avLst/>
            </a:prstGeom>
            <a:noFill/>
            <a:ln w="9525">
              <a:solidFill>
                <a:srgbClr val="FFFF99"/>
              </a:solidFill>
              <a:miter lim="800000"/>
              <a:headEnd/>
              <a:tailEnd/>
            </a:ln>
          </p:spPr>
        </p:pic>
        <p:pic>
          <p:nvPicPr>
            <p:cNvPr id="8" name="Picture 53"/>
            <p:cNvPicPr>
              <a:picLocks noChangeAspect="1" noChangeArrowheads="1"/>
            </p:cNvPicPr>
            <p:nvPr/>
          </p:nvPicPr>
          <p:blipFill>
            <a:blip r:embed="rId5" cstate="print"/>
            <a:srcRect b="2243"/>
            <a:stretch>
              <a:fillRect/>
            </a:stretch>
          </p:blipFill>
          <p:spPr bwMode="auto">
            <a:xfrm>
              <a:off x="10249273" y="5139633"/>
              <a:ext cx="1479166" cy="1987377"/>
            </a:xfrm>
            <a:prstGeom prst="rect">
              <a:avLst/>
            </a:prstGeom>
            <a:noFill/>
            <a:ln w="9525">
              <a:solidFill>
                <a:srgbClr val="FFFF99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585538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7792" y="14514"/>
            <a:ext cx="12159694" cy="6858000"/>
            <a:chOff x="17792" y="14514"/>
            <a:chExt cx="12159694" cy="685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88" t="12302" r="1499" b="8136"/>
            <a:stretch/>
          </p:blipFill>
          <p:spPr bwMode="auto">
            <a:xfrm>
              <a:off x="17792" y="14514"/>
              <a:ext cx="12159694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75771" y="3091543"/>
              <a:ext cx="2278743" cy="33745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0" b="9864"/>
          <a:stretch/>
        </p:blipFill>
        <p:spPr>
          <a:xfrm>
            <a:off x="8270818" y="2351317"/>
            <a:ext cx="2053481" cy="26270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8"/>
          <a:stretch/>
        </p:blipFill>
        <p:spPr>
          <a:xfrm>
            <a:off x="9927053" y="3223986"/>
            <a:ext cx="2264947" cy="1813125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1190171" y="2367377"/>
            <a:ext cx="6705600" cy="1421663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+mn-lt"/>
              </a:rPr>
              <a:t>Submit your abstract now!</a:t>
            </a:r>
            <a:br>
              <a:rPr lang="en-US" sz="3600" b="1" dirty="0" smtClean="0">
                <a:solidFill>
                  <a:srgbClr val="0070C0"/>
                </a:solidFill>
                <a:latin typeface="+mn-lt"/>
              </a:rPr>
            </a:br>
            <a:r>
              <a:rPr lang="en-US" sz="3600" b="1" u="sng" dirty="0" smtClean="0">
                <a:solidFill>
                  <a:srgbClr val="0070C0"/>
                </a:solidFill>
                <a:latin typeface="+mn-lt"/>
              </a:rPr>
              <a:t>Deadline 11. January</a:t>
            </a:r>
            <a:endParaRPr lang="en-US" sz="3600" b="1" u="sng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143672" y="6453336"/>
            <a:ext cx="2160240" cy="0"/>
          </a:xfrm>
          <a:prstGeom prst="line">
            <a:avLst/>
          </a:prstGeom>
          <a:ln w="317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578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7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256" y="509143"/>
            <a:ext cx="3600400" cy="5008089"/>
          </a:xfrm>
        </p:spPr>
        <p:txBody>
          <a:bodyPr anchor="t"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Atlantic Meridional Overturning Circulation</a:t>
            </a:r>
            <a:br>
              <a:rPr lang="en-US" sz="4000" dirty="0" smtClean="0">
                <a:solidFill>
                  <a:srgbClr val="FFFF00"/>
                </a:solidFill>
              </a:rPr>
            </a:b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52617"/>
            <a:ext cx="8064896" cy="575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8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826" y="22584"/>
            <a:ext cx="10468303" cy="56104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Annual mean precipitation rate difference (mm / day)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672" y="3382733"/>
            <a:ext cx="3844918" cy="284503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6" y="620658"/>
            <a:ext cx="3851564" cy="2762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382733"/>
            <a:ext cx="3898755" cy="2845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0659"/>
            <a:ext cx="3893706" cy="27991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22945" y="527614"/>
            <a:ext cx="40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chemeClr val="bg1"/>
                </a:solidFill>
              </a:rPr>
              <a:t>a)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5645" y="3321614"/>
            <a:ext cx="40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chemeClr val="bg1"/>
                </a:solidFill>
              </a:rPr>
              <a:t>c)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83745" y="527614"/>
            <a:ext cx="40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chemeClr val="bg1"/>
                </a:solidFill>
              </a:rPr>
              <a:t>b)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7395" y="3315264"/>
            <a:ext cx="40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chemeClr val="bg1"/>
                </a:solidFill>
              </a:rPr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295245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3" y="0"/>
            <a:ext cx="10945215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 smtClean="0"/>
              <a:t>total </a:t>
            </a:r>
            <a:r>
              <a:rPr lang="nb-NO" dirty="0" err="1" smtClean="0"/>
              <a:t>cloud</a:t>
            </a:r>
            <a:r>
              <a:rPr lang="nb-NO" dirty="0" smtClean="0"/>
              <a:t> cover</a:t>
            </a:r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3388250"/>
            <a:ext cx="3960441" cy="277552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15" y="620688"/>
            <a:ext cx="3893217" cy="2776690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605" y="3388251"/>
            <a:ext cx="3917827" cy="2775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605490"/>
            <a:ext cx="3978403" cy="278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8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807" y="74186"/>
            <a:ext cx="8754386" cy="474494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Radiative flux imbalance at TOA [Wm</a:t>
            </a:r>
            <a:r>
              <a:rPr lang="en-US" sz="3600" baseline="30000" dirty="0" smtClean="0"/>
              <a:t>-2</a:t>
            </a:r>
            <a:r>
              <a:rPr lang="en-US" sz="3600" dirty="0" smtClean="0"/>
              <a:t>]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189" y="3248024"/>
            <a:ext cx="3922810" cy="27336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6" y="3248023"/>
            <a:ext cx="3980711" cy="27336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5" y="533401"/>
            <a:ext cx="3980712" cy="27146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189" y="533401"/>
            <a:ext cx="3922810" cy="27146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47142" y="448719"/>
            <a:ext cx="414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chemeClr val="bg1"/>
                </a:solidFill>
              </a:rPr>
              <a:t>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8186" y="3167111"/>
            <a:ext cx="414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chemeClr val="bg1"/>
                </a:solidFill>
              </a:rPr>
              <a:t>c)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81401" y="448719"/>
            <a:ext cx="414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chemeClr val="bg1"/>
                </a:solidFill>
              </a:rPr>
              <a:t>b)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83033" y="3160228"/>
            <a:ext cx="414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chemeClr val="bg1"/>
                </a:solidFill>
              </a:rPr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31436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5.jpg" descr="carbon_ts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631504" y="836712"/>
            <a:ext cx="9361040" cy="525658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05078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9696" y="247168"/>
            <a:ext cx="5448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Ocean acidification on seafloor</a:t>
            </a:r>
            <a:endParaRPr lang="en-GB" sz="3200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847528" y="836712"/>
            <a:ext cx="883814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fig10_rev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537" y="971436"/>
            <a:ext cx="8011092" cy="49685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03193" y="5867980"/>
            <a:ext cx="2074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00FF"/>
                </a:solidFill>
              </a:rPr>
              <a:t>supersaturated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0945" y="5858688"/>
            <a:ext cx="2116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>
                <a:solidFill>
                  <a:srgbClr val="FF0000"/>
                </a:solidFill>
              </a:rPr>
              <a:t>undersaturated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08432" y="3356992"/>
            <a:ext cx="2943033" cy="22322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benthos-0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155" y="3356992"/>
            <a:ext cx="1344150" cy="1008112"/>
          </a:xfrm>
          <a:prstGeom prst="rect">
            <a:avLst/>
          </a:prstGeom>
        </p:spPr>
      </p:pic>
      <p:pic>
        <p:nvPicPr>
          <p:cNvPr id="9" name="Picture 8" descr="benthos-00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257" y="3915055"/>
            <a:ext cx="1944216" cy="145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>
                <a:solidFill>
                  <a:srgbClr val="FFFF00"/>
                </a:solidFill>
              </a:rPr>
              <a:t>Method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4048" y="1556792"/>
            <a:ext cx="5476800" cy="5103234"/>
          </a:xfrm>
        </p:spPr>
        <p:txBody>
          <a:bodyPr>
            <a:normAutofit/>
          </a:bodyPr>
          <a:lstStyle/>
          <a:p>
            <a:r>
              <a:rPr lang="en-US" dirty="0" smtClean="0"/>
              <a:t>Model details:</a:t>
            </a:r>
          </a:p>
          <a:p>
            <a:pPr lvl="1"/>
            <a:r>
              <a:rPr lang="en-US" dirty="0" smtClean="0"/>
              <a:t>NorESM1-ME with interactive biogeochemistry </a:t>
            </a:r>
          </a:p>
          <a:p>
            <a:pPr lvl="1"/>
            <a:r>
              <a:rPr lang="en-US" dirty="0" smtClean="0"/>
              <a:t>1.9x2.5° </a:t>
            </a:r>
            <a:r>
              <a:rPr lang="en-US" dirty="0" err="1" smtClean="0"/>
              <a:t>lat</a:t>
            </a:r>
            <a:r>
              <a:rPr lang="en-US" dirty="0" smtClean="0"/>
              <a:t> x </a:t>
            </a:r>
            <a:r>
              <a:rPr lang="en-US" dirty="0" err="1" smtClean="0"/>
              <a:t>lon</a:t>
            </a:r>
            <a:r>
              <a:rPr lang="en-US" dirty="0" smtClean="0"/>
              <a:t> resolution</a:t>
            </a:r>
          </a:p>
          <a:p>
            <a:pPr lvl="1"/>
            <a:r>
              <a:rPr lang="en-US" dirty="0" smtClean="0"/>
              <a:t>26 vertical levels</a:t>
            </a:r>
          </a:p>
          <a:p>
            <a:pPr lvl="1"/>
            <a:r>
              <a:rPr lang="en-US" dirty="0" smtClean="0"/>
              <a:t>3 </a:t>
            </a:r>
            <a:r>
              <a:rPr lang="en-US" dirty="0" err="1" smtClean="0"/>
              <a:t>realisations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SAI</a:t>
            </a:r>
            <a:r>
              <a:rPr lang="en-US" dirty="0" smtClean="0"/>
              <a:t>: prescribed aerosol layer.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MSB</a:t>
            </a:r>
            <a:r>
              <a:rPr lang="en-US" dirty="0" smtClean="0"/>
              <a:t>: increased emissions of accumulation mode sea salt aerosols ±45° lat.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CCT</a:t>
            </a:r>
            <a:r>
              <a:rPr lang="en-US" dirty="0" smtClean="0"/>
              <a:t>: increase in ice crystal fall speed for T &lt; -38°C.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19109"/>
            <a:ext cx="5181600" cy="39643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28047" y="1412776"/>
            <a:ext cx="4320481" cy="40237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b="1" dirty="0" smtClean="0"/>
              <a:t>Caveat: assuming this works … </a:t>
            </a:r>
          </a:p>
        </p:txBody>
      </p:sp>
    </p:spTree>
    <p:extLst>
      <p:ext uri="{BB962C8B-B14F-4D97-AF65-F5344CB8AC3E}">
        <p14:creationId xmlns:p14="http://schemas.microsoft.com/office/powerpoint/2010/main" val="3854249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>
                <a:solidFill>
                  <a:srgbClr val="FFFF00"/>
                </a:solidFill>
              </a:rPr>
              <a:t>Method 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19109"/>
            <a:ext cx="5181600" cy="3964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" r="3722"/>
          <a:stretch/>
        </p:blipFill>
        <p:spPr>
          <a:xfrm>
            <a:off x="6096000" y="1968422"/>
            <a:ext cx="5317067" cy="41333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803403" y="2388192"/>
            <a:ext cx="1700680" cy="3293706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874048" y="1556792"/>
            <a:ext cx="5476800" cy="5103234"/>
          </a:xfrm>
        </p:spPr>
        <p:txBody>
          <a:bodyPr>
            <a:normAutofit/>
          </a:bodyPr>
          <a:lstStyle/>
          <a:p>
            <a:r>
              <a:rPr lang="en-US" dirty="0" smtClean="0"/>
              <a:t>Model details:</a:t>
            </a:r>
          </a:p>
          <a:p>
            <a:pPr lvl="1"/>
            <a:r>
              <a:rPr lang="en-US" dirty="0" smtClean="0"/>
              <a:t>NorESM1-ME with interactive biogeochemistry </a:t>
            </a:r>
          </a:p>
          <a:p>
            <a:pPr lvl="1"/>
            <a:r>
              <a:rPr lang="en-US" dirty="0" smtClean="0"/>
              <a:t>1.9x2.5° </a:t>
            </a:r>
            <a:r>
              <a:rPr lang="en-US" dirty="0" err="1" smtClean="0"/>
              <a:t>lat</a:t>
            </a:r>
            <a:r>
              <a:rPr lang="en-US" dirty="0" smtClean="0"/>
              <a:t> x </a:t>
            </a:r>
            <a:r>
              <a:rPr lang="en-US" dirty="0" err="1" smtClean="0"/>
              <a:t>lon</a:t>
            </a:r>
            <a:r>
              <a:rPr lang="en-US" dirty="0" smtClean="0"/>
              <a:t> resolution</a:t>
            </a:r>
          </a:p>
          <a:p>
            <a:pPr lvl="1"/>
            <a:r>
              <a:rPr lang="en-US" dirty="0" smtClean="0"/>
              <a:t>26 vertical levels</a:t>
            </a:r>
          </a:p>
          <a:p>
            <a:pPr lvl="1"/>
            <a:r>
              <a:rPr lang="en-US" dirty="0" smtClean="0"/>
              <a:t>3 </a:t>
            </a:r>
            <a:r>
              <a:rPr lang="en-US" dirty="0" err="1" smtClean="0"/>
              <a:t>realisations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SAI</a:t>
            </a:r>
            <a:r>
              <a:rPr lang="en-US" dirty="0" smtClean="0"/>
              <a:t>: prescribed aerosol layer.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MSB</a:t>
            </a:r>
            <a:r>
              <a:rPr lang="en-US" dirty="0" smtClean="0"/>
              <a:t>: increased emissions of accumulation mode sea salt aerosols ±45° lat.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CCT</a:t>
            </a:r>
            <a:r>
              <a:rPr lang="en-US" dirty="0" smtClean="0"/>
              <a:t>: increase in ice crystal fall speed for T &lt; -38°C.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155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10" y="5628150"/>
            <a:ext cx="9641114" cy="60916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Global 5 year running mean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90690"/>
            <a:ext cx="4805266" cy="38302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22" y="1690689"/>
            <a:ext cx="4806000" cy="38302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3472" y="1196752"/>
            <a:ext cx="4985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99"/>
                </a:solidFill>
              </a:rPr>
              <a:t>Near surface air temperature (K)</a:t>
            </a:r>
            <a:endParaRPr lang="en-US" sz="2800" dirty="0">
              <a:solidFill>
                <a:srgbClr val="FFFF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39840" y="1196752"/>
            <a:ext cx="4404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Precipitation rate (mm / day)</a:t>
            </a: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11624" y="1844824"/>
            <a:ext cx="2592288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888088" y="1844824"/>
            <a:ext cx="2592288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212566" y="3720341"/>
            <a:ext cx="5618121" cy="2727181"/>
            <a:chOff x="212566" y="3720341"/>
            <a:chExt cx="5618121" cy="2727181"/>
          </a:xfrm>
        </p:grpSpPr>
        <p:sp>
          <p:nvSpPr>
            <p:cNvPr id="12" name="TextBox 11"/>
            <p:cNvSpPr txBox="1"/>
            <p:nvPr/>
          </p:nvSpPr>
          <p:spPr>
            <a:xfrm>
              <a:off x="212566" y="5985857"/>
              <a:ext cx="2592288" cy="461665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Remaining</a:t>
              </a:r>
              <a:r>
                <a:rPr lang="nb-NO" sz="2400" dirty="0" smtClean="0"/>
                <a:t> heat</a:t>
              </a:r>
              <a:endParaRPr lang="en-GB" sz="2400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508710" y="3720341"/>
              <a:ext cx="4321977" cy="2265516"/>
              <a:chOff x="1508710" y="3720341"/>
              <a:chExt cx="4321977" cy="2265516"/>
            </a:xfrm>
          </p:grpSpPr>
          <p:sp>
            <p:nvSpPr>
              <p:cNvPr id="9" name="Oval 8"/>
              <p:cNvSpPr/>
              <p:nvPr/>
            </p:nvSpPr>
            <p:spPr>
              <a:xfrm rot="20825967">
                <a:off x="4024012" y="3720341"/>
                <a:ext cx="1806675" cy="448747"/>
              </a:xfrm>
              <a:prstGeom prst="ellipse">
                <a:avLst/>
              </a:pr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4" name="Straight Arrow Connector 13"/>
              <p:cNvCxnSpPr>
                <a:stCxn id="12" idx="0"/>
              </p:cNvCxnSpPr>
              <p:nvPr/>
            </p:nvCxnSpPr>
            <p:spPr>
              <a:xfrm flipV="1">
                <a:off x="1508710" y="4204389"/>
                <a:ext cx="2643074" cy="1781468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1"/>
          <p:cNvGrpSpPr/>
          <p:nvPr/>
        </p:nvGrpSpPr>
        <p:grpSpPr>
          <a:xfrm>
            <a:off x="8510504" y="4204389"/>
            <a:ext cx="2986096" cy="2300974"/>
            <a:chOff x="8510504" y="4204389"/>
            <a:chExt cx="2986096" cy="2300974"/>
          </a:xfrm>
        </p:grpSpPr>
        <p:sp>
          <p:nvSpPr>
            <p:cNvPr id="10" name="Oval 9"/>
            <p:cNvSpPr/>
            <p:nvPr/>
          </p:nvSpPr>
          <p:spPr>
            <a:xfrm>
              <a:off x="8510504" y="4204389"/>
              <a:ext cx="1806675" cy="448747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832304" y="5674366"/>
              <a:ext cx="2664296" cy="830997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SW suppression of precipitation</a:t>
              </a:r>
              <a:endParaRPr lang="en-US" sz="2400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 flipV="1">
              <a:off x="9552384" y="4653136"/>
              <a:ext cx="612068" cy="975014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8510504" y="1700808"/>
            <a:ext cx="3418143" cy="2054502"/>
            <a:chOff x="8510504" y="1700808"/>
            <a:chExt cx="3418143" cy="2054502"/>
          </a:xfrm>
        </p:grpSpPr>
        <p:sp>
          <p:nvSpPr>
            <p:cNvPr id="11" name="Oval 10"/>
            <p:cNvSpPr/>
            <p:nvPr/>
          </p:nvSpPr>
          <p:spPr>
            <a:xfrm rot="19999674">
              <a:off x="8510504" y="3306563"/>
              <a:ext cx="1806675" cy="448747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413840" y="1700808"/>
              <a:ext cx="2514807" cy="830997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More latent heat release</a:t>
              </a:r>
              <a:endParaRPr lang="en-US" sz="2400" dirty="0"/>
            </a:p>
          </p:txBody>
        </p:sp>
        <p:cxnSp>
          <p:nvCxnSpPr>
            <p:cNvPr id="25" name="Straight Arrow Connector 24"/>
            <p:cNvCxnSpPr>
              <a:stCxn id="23" idx="2"/>
              <a:endCxn id="11" idx="6"/>
            </p:cNvCxnSpPr>
            <p:nvPr/>
          </p:nvCxnSpPr>
          <p:spPr>
            <a:xfrm flipH="1">
              <a:off x="10221055" y="2531805"/>
              <a:ext cx="450189" cy="59363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43513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348" y="44624"/>
            <a:ext cx="9794304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Temperature vs precipitation change</a:t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from the pre-industrial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108" y="1233257"/>
            <a:ext cx="6408712" cy="486003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19736" y="4221088"/>
            <a:ext cx="1152128" cy="1368152"/>
          </a:xfrm>
          <a:prstGeom prst="roundRect">
            <a:avLst/>
          </a:prstGeom>
          <a:noFill/>
          <a:ln w="38100">
            <a:solidFill>
              <a:srgbClr val="9A2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719736" y="1340768"/>
            <a:ext cx="496855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4606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03513" y="66200"/>
            <a:ext cx="9073008" cy="494451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Annual mean temperature change (K)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980" y="3513006"/>
            <a:ext cx="3893302" cy="2723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79" y="3509439"/>
            <a:ext cx="3887171" cy="27219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79" y="795347"/>
            <a:ext cx="3887170" cy="2718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08" y="795347"/>
            <a:ext cx="3887171" cy="271847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91134" y="620688"/>
            <a:ext cx="3865306" cy="324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nb-NO" b="1" dirty="0" smtClean="0"/>
              <a:t>SAI-RCP4.5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644926" y="3249024"/>
            <a:ext cx="2691434" cy="396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nb-NO" b="1" dirty="0" smtClean="0"/>
              <a:t>CCT-RCP4.5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806067" y="3249024"/>
            <a:ext cx="2691434" cy="396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nb-NO" b="1" dirty="0" smtClean="0"/>
              <a:t>MSB-RCP4.5</a:t>
            </a:r>
            <a:endParaRPr lang="en-GB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276980" y="625354"/>
            <a:ext cx="3922890" cy="324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nb-NO" b="1" dirty="0" smtClean="0"/>
              <a:t>RCP8.5-RCP4.5</a:t>
            </a:r>
            <a:endParaRPr lang="en-GB" b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119336" y="1052736"/>
            <a:ext cx="7101376" cy="2952328"/>
            <a:chOff x="119336" y="1396445"/>
            <a:chExt cx="7029645" cy="2952328"/>
          </a:xfrm>
        </p:grpSpPr>
        <p:sp>
          <p:nvSpPr>
            <p:cNvPr id="2" name="TextBox 1"/>
            <p:cNvSpPr txBox="1"/>
            <p:nvPr/>
          </p:nvSpPr>
          <p:spPr>
            <a:xfrm>
              <a:off x="119336" y="3064713"/>
              <a:ext cx="2686731" cy="461665"/>
            </a:xfrm>
            <a:prstGeom prst="rect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b-NO" sz="2400" dirty="0" smtClean="0"/>
                <a:t>Residual Arctic heat</a:t>
              </a:r>
              <a:endParaRPr lang="en-GB" sz="240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2829454" y="3295546"/>
              <a:ext cx="568792" cy="1053227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829454" y="3318337"/>
              <a:ext cx="4299915" cy="806639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2778928" y="1396445"/>
              <a:ext cx="4370053" cy="1921892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8123787" y="3275692"/>
            <a:ext cx="3948877" cy="2097524"/>
            <a:chOff x="8123787" y="3275692"/>
            <a:chExt cx="3948877" cy="2097524"/>
          </a:xfrm>
        </p:grpSpPr>
        <p:sp>
          <p:nvSpPr>
            <p:cNvPr id="33" name="TextBox 32"/>
            <p:cNvSpPr txBox="1"/>
            <p:nvPr/>
          </p:nvSpPr>
          <p:spPr>
            <a:xfrm>
              <a:off x="9192344" y="3275692"/>
              <a:ext cx="2880320" cy="461665"/>
            </a:xfrm>
            <a:prstGeom prst="rect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SH over-cooling</a:t>
              </a:r>
              <a:endParaRPr lang="en-US" sz="2400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H="1">
              <a:off x="8123787" y="3513824"/>
              <a:ext cx="1068557" cy="1859392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3791744" y="6309320"/>
            <a:ext cx="4581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/>
              <a:t>2060 - 2090</a:t>
            </a:r>
            <a:endParaRPr lang="en-GB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7238880" y="6344519"/>
            <a:ext cx="3191420" cy="436360"/>
            <a:chOff x="7238880" y="6344519"/>
            <a:chExt cx="3191420" cy="4363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8880" y="6344519"/>
              <a:ext cx="497604" cy="4363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766004" y="6355486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Non-significant values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33788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44624"/>
            <a:ext cx="9505056" cy="6111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Precipitation – Evaporation (mm/day)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3517435"/>
            <a:ext cx="3888000" cy="2718000"/>
          </a:xfr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440" y="3519312"/>
            <a:ext cx="3888000" cy="27180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439" y="853139"/>
            <a:ext cx="3888000" cy="27180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008" y="853137"/>
            <a:ext cx="3888000" cy="271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78963" y="692696"/>
            <a:ext cx="3960439" cy="324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nb-NO" b="1" dirty="0" smtClean="0"/>
              <a:t>SAI-RCP4.5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60950" y="3397564"/>
            <a:ext cx="2691434" cy="252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nb-NO" b="1" dirty="0" smtClean="0"/>
              <a:t>CCT-RCP4.5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76980" y="692696"/>
            <a:ext cx="3922890" cy="324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nb-NO" b="1" dirty="0" smtClean="0"/>
              <a:t>RCP8.5-RCP4.5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927648" y="3388366"/>
            <a:ext cx="2691434" cy="27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nb-NO" b="1" dirty="0" smtClean="0"/>
              <a:t>MSB-RCP4.5</a:t>
            </a:r>
            <a:endParaRPr lang="en-GB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8206667" y="3162191"/>
            <a:ext cx="3721981" cy="1274921"/>
            <a:chOff x="8206667" y="3162191"/>
            <a:chExt cx="3721981" cy="1274921"/>
          </a:xfrm>
        </p:grpSpPr>
        <p:sp>
          <p:nvSpPr>
            <p:cNvPr id="17" name="TextBox 16"/>
            <p:cNvSpPr txBox="1"/>
            <p:nvPr/>
          </p:nvSpPr>
          <p:spPr>
            <a:xfrm>
              <a:off x="8832304" y="3162191"/>
              <a:ext cx="3096344" cy="461665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Northwards ITCZ shift</a:t>
              </a:r>
              <a:endParaRPr lang="en-US" sz="2400" dirty="0"/>
            </a:p>
          </p:txBody>
        </p:sp>
        <p:cxnSp>
          <p:nvCxnSpPr>
            <p:cNvPr id="19" name="Straight Arrow Connector 18"/>
            <p:cNvCxnSpPr>
              <a:stCxn id="17" idx="2"/>
            </p:cNvCxnSpPr>
            <p:nvPr/>
          </p:nvCxnSpPr>
          <p:spPr>
            <a:xfrm flipH="1">
              <a:off x="8206667" y="3623856"/>
              <a:ext cx="2173809" cy="81325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263352" y="2060848"/>
            <a:ext cx="4010013" cy="2376264"/>
            <a:chOff x="263352" y="2060848"/>
            <a:chExt cx="4010013" cy="2376264"/>
          </a:xfrm>
        </p:grpSpPr>
        <p:sp>
          <p:nvSpPr>
            <p:cNvPr id="21" name="TextBox 20"/>
            <p:cNvSpPr txBox="1"/>
            <p:nvPr/>
          </p:nvSpPr>
          <p:spPr>
            <a:xfrm>
              <a:off x="263352" y="2060848"/>
              <a:ext cx="2664296" cy="1938992"/>
            </a:xfrm>
            <a:prstGeom prst="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«Monsoon-like effect»: hydrological cycle intensified over land</a:t>
              </a:r>
              <a:endParaRPr lang="en-US" sz="2400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2927648" y="3645024"/>
              <a:ext cx="1345717" cy="79208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3791744" y="6309320"/>
            <a:ext cx="4581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/>
              <a:t>2060 - 2090</a:t>
            </a:r>
            <a:endParaRPr lang="en-GB" sz="24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7238880" y="6344519"/>
            <a:ext cx="3191420" cy="436360"/>
            <a:chOff x="7238880" y="6344519"/>
            <a:chExt cx="3191420" cy="436360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8880" y="6344519"/>
              <a:ext cx="497604" cy="4363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7766004" y="6355486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Non-significant values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29465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958" y="144403"/>
            <a:ext cx="10446689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Seasonal cycle of Arctic sea ice area (×10</a:t>
            </a:r>
            <a:r>
              <a:rPr lang="en-US" sz="4000" baseline="30000" dirty="0" smtClean="0">
                <a:solidFill>
                  <a:srgbClr val="FFFF00"/>
                </a:solidFill>
              </a:rPr>
              <a:t>6</a:t>
            </a:r>
            <a:r>
              <a:rPr lang="en-US" sz="4000" dirty="0" smtClean="0">
                <a:solidFill>
                  <a:srgbClr val="FFFF00"/>
                </a:solidFill>
              </a:rPr>
              <a:t> km</a:t>
            </a:r>
            <a:r>
              <a:rPr lang="en-US" sz="4000" baseline="30000" dirty="0" smtClean="0">
                <a:solidFill>
                  <a:srgbClr val="FFFF00"/>
                </a:solidFill>
              </a:rPr>
              <a:t>2</a:t>
            </a:r>
            <a:r>
              <a:rPr lang="en-US" sz="4000" dirty="0" smtClean="0">
                <a:solidFill>
                  <a:srgbClr val="FFFF00"/>
                </a:solidFill>
              </a:rPr>
              <a:t>)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684" y="1269637"/>
            <a:ext cx="6292668" cy="47317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663952" y="1268759"/>
            <a:ext cx="1080120" cy="324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6744072" y="3075360"/>
            <a:ext cx="5001944" cy="2081832"/>
            <a:chOff x="6744072" y="3075360"/>
            <a:chExt cx="5001944" cy="2081832"/>
          </a:xfrm>
        </p:grpSpPr>
        <p:sp>
          <p:nvSpPr>
            <p:cNvPr id="5" name="Oval 4"/>
            <p:cNvSpPr/>
            <p:nvPr/>
          </p:nvSpPr>
          <p:spPr>
            <a:xfrm>
              <a:off x="6744072" y="4437112"/>
              <a:ext cx="1296144" cy="720080"/>
            </a:xfrm>
            <a:prstGeom prst="ellipse">
              <a:avLst/>
            </a:prstGeom>
            <a:noFill/>
            <a:ln w="444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Arrow Connector 6"/>
            <p:cNvCxnSpPr>
              <a:endCxn id="10" idx="1"/>
            </p:cNvCxnSpPr>
            <p:nvPr/>
          </p:nvCxnSpPr>
          <p:spPr>
            <a:xfrm flipV="1">
              <a:off x="7850400" y="3490859"/>
              <a:ext cx="1951400" cy="995330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9801800" y="3075360"/>
              <a:ext cx="1944216" cy="830997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Autumn sea ice reduction</a:t>
              </a:r>
              <a:endParaRPr lang="en-US" sz="24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791744" y="6309320"/>
            <a:ext cx="4581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/>
              <a:t>2060 - 2090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19876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639616" y="908720"/>
            <a:ext cx="6852592" cy="4458175"/>
            <a:chOff x="611560" y="1484784"/>
            <a:chExt cx="6852592" cy="4458175"/>
          </a:xfrm>
        </p:grpSpPr>
        <p:sp>
          <p:nvSpPr>
            <p:cNvPr id="4" name="Rectangle 3"/>
            <p:cNvSpPr/>
            <p:nvPr/>
          </p:nvSpPr>
          <p:spPr>
            <a:xfrm>
              <a:off x="611560" y="1484784"/>
              <a:ext cx="6852592" cy="445817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Content Placeholder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5000"/>
                      </a14:imgEffect>
                      <a14:imgEffect>
                        <a14:brightnessContrast bright="2000" contras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05" r="22326"/>
            <a:stretch/>
          </p:blipFill>
          <p:spPr>
            <a:xfrm>
              <a:off x="671052" y="1484784"/>
              <a:ext cx="6347266" cy="4458175"/>
            </a:xfrm>
            <a:prstGeom prst="rect">
              <a:avLst/>
            </a:prstGeom>
            <a:solidFill>
              <a:schemeClr val="tx1"/>
            </a:solidFill>
          </p:spPr>
        </p:pic>
        <p:pic>
          <p:nvPicPr>
            <p:cNvPr id="6" name="Content Placeholder 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623" t="7983" r="9849" b="67777"/>
            <a:stretch/>
          </p:blipFill>
          <p:spPr>
            <a:xfrm>
              <a:off x="1259632" y="4221088"/>
              <a:ext cx="961901" cy="1080655"/>
            </a:xfrm>
            <a:prstGeom prst="rect">
              <a:avLst/>
            </a:prstGeom>
            <a:solidFill>
              <a:schemeClr val="tx1"/>
            </a:solidFill>
          </p:spPr>
        </p:pic>
        <p:cxnSp>
          <p:nvCxnSpPr>
            <p:cNvPr id="7" name="Straight Connector 6"/>
            <p:cNvCxnSpPr/>
            <p:nvPr/>
          </p:nvCxnSpPr>
          <p:spPr>
            <a:xfrm flipV="1">
              <a:off x="7020272" y="1809224"/>
              <a:ext cx="0" cy="363600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7032104" y="1809224"/>
              <a:ext cx="0" cy="3636000"/>
            </a:xfrm>
            <a:prstGeom prst="line">
              <a:avLst/>
            </a:prstGeom>
            <a:ln w="190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Content Placeholder 13"/>
          <p:cNvSpPr txBox="1">
            <a:spLocks/>
          </p:cNvSpPr>
          <p:nvPr/>
        </p:nvSpPr>
        <p:spPr>
          <a:xfrm>
            <a:off x="983432" y="5509681"/>
            <a:ext cx="11881320" cy="94795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Clr>
                <a:srgbClr val="828990"/>
              </a:buClr>
              <a:buFont typeface="Arial"/>
              <a:buChar char="•"/>
              <a:defRPr sz="2000" kern="1200">
                <a:solidFill>
                  <a:srgbClr val="4E5761"/>
                </a:solidFill>
                <a:latin typeface="+mn-lt"/>
                <a:ea typeface="+mn-ea"/>
                <a:cs typeface="+mn-cs"/>
              </a:defRPr>
            </a:lvl1pPr>
            <a:lvl2pPr marL="355600" indent="-174625" algn="l" defTabSz="914400" rtl="0" eaLnBrk="1" latinLnBrk="0" hangingPunct="1">
              <a:spcBef>
                <a:spcPct val="20000"/>
              </a:spcBef>
              <a:buFont typeface="Wingdings" charset="2"/>
              <a:buChar char="ü"/>
              <a:defRPr sz="1800" kern="1200">
                <a:solidFill>
                  <a:srgbClr val="4E5761"/>
                </a:solidFill>
                <a:latin typeface="+mn-lt"/>
                <a:ea typeface="+mn-ea"/>
                <a:cs typeface="+mn-cs"/>
              </a:defRPr>
            </a:lvl2pPr>
            <a:lvl3pPr marL="356400" indent="-176400" algn="l" defTabSz="914400" rtl="0" eaLnBrk="1" latinLnBrk="0" hangingPunct="1">
              <a:spcBef>
                <a:spcPct val="20000"/>
              </a:spcBef>
              <a:buFont typeface="Courier New"/>
              <a:buChar char="o"/>
              <a:defRPr sz="1600" kern="1200">
                <a:solidFill>
                  <a:srgbClr val="697078"/>
                </a:solidFill>
                <a:latin typeface="+mn-lt"/>
                <a:ea typeface="+mn-ea"/>
                <a:cs typeface="+mn-cs"/>
              </a:defRPr>
            </a:lvl3pPr>
            <a:lvl4pPr marL="356400" indent="-176400" algn="l" defTabSz="914400" rtl="0" eaLnBrk="1" latinLnBrk="0" hangingPunct="1">
              <a:spcBef>
                <a:spcPct val="20000"/>
              </a:spcBef>
              <a:buFont typeface="Wingdings" charset="2"/>
              <a:buChar char="ü"/>
              <a:defRPr sz="1400" kern="1200">
                <a:solidFill>
                  <a:srgbClr val="697078"/>
                </a:solidFill>
                <a:latin typeface="+mn-lt"/>
                <a:ea typeface="+mn-ea"/>
                <a:cs typeface="+mn-cs"/>
              </a:defRPr>
            </a:lvl4pPr>
            <a:lvl5pPr marL="356400" indent="-1764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rgbClr val="69707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FFFF99"/>
                </a:solidFill>
              </a:rPr>
              <a:t>RCP8.5: </a:t>
            </a:r>
            <a:r>
              <a:rPr lang="en-US" sz="3200" baseline="-5000" dirty="0" smtClean="0">
                <a:solidFill>
                  <a:srgbClr val="FFFF99"/>
                </a:solidFill>
              </a:rPr>
              <a:t>~</a:t>
            </a:r>
            <a:r>
              <a:rPr lang="en-US" sz="2800" dirty="0" smtClean="0">
                <a:solidFill>
                  <a:srgbClr val="FFFF99"/>
                </a:solidFill>
              </a:rPr>
              <a:t>35% decrease in AMOC by 2100.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FFFF99"/>
                </a:solidFill>
              </a:rPr>
              <a:t>Radiation Management: weakening reduced to </a:t>
            </a:r>
            <a:r>
              <a:rPr lang="en-US" sz="2800" baseline="-5000" dirty="0">
                <a:solidFill>
                  <a:srgbClr val="FFFF99"/>
                </a:solidFill>
              </a:rPr>
              <a:t>~ </a:t>
            </a:r>
            <a:r>
              <a:rPr lang="en-US" sz="2800" dirty="0" smtClean="0">
                <a:solidFill>
                  <a:srgbClr val="FFFF99"/>
                </a:solidFill>
              </a:rPr>
              <a:t>20%, close to RCP4.5.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31504" y="116632"/>
            <a:ext cx="1008112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>
                <a:solidFill>
                  <a:srgbClr val="FFFF00"/>
                </a:solidFill>
              </a:rPr>
              <a:t>Atlantic Meridional Overturning </a:t>
            </a:r>
            <a:r>
              <a:rPr lang="en-US" sz="3800" dirty="0" smtClean="0">
                <a:solidFill>
                  <a:srgbClr val="FFFF00"/>
                </a:solidFill>
              </a:rPr>
              <a:t>Circulation (</a:t>
            </a:r>
            <a:r>
              <a:rPr lang="en-US" sz="3800" dirty="0" err="1" smtClean="0">
                <a:solidFill>
                  <a:srgbClr val="FFFF00"/>
                </a:solidFill>
              </a:rPr>
              <a:t>Sv</a:t>
            </a:r>
            <a:r>
              <a:rPr lang="en-US" sz="3800" dirty="0" smtClean="0">
                <a:solidFill>
                  <a:srgbClr val="FFFF00"/>
                </a:solidFill>
              </a:rPr>
              <a:t>)</a:t>
            </a:r>
            <a:endParaRPr lang="en-GB" sz="3800" dirty="0"/>
          </a:p>
        </p:txBody>
      </p:sp>
    </p:spTree>
    <p:extLst>
      <p:ext uri="{BB962C8B-B14F-4D97-AF65-F5344CB8AC3E}">
        <p14:creationId xmlns:p14="http://schemas.microsoft.com/office/powerpoint/2010/main" val="8106696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1600</TotalTime>
  <Words>368</Words>
  <Application>Microsoft Office PowerPoint</Application>
  <PresentationFormat>Custom</PresentationFormat>
  <Paragraphs>96</Paragraphs>
  <Slides>18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Simulated transition from RCP8.5 to RCP4.5 through three different  Radiation Management techniques</vt:lpstr>
      <vt:lpstr>Method </vt:lpstr>
      <vt:lpstr>Method </vt:lpstr>
      <vt:lpstr>Global 5 year running mean</vt:lpstr>
      <vt:lpstr>Temperature vs precipitation change from the pre-industrial</vt:lpstr>
      <vt:lpstr>Annual mean temperature change (K)</vt:lpstr>
      <vt:lpstr>Precipitation – Evaporation (mm/day)</vt:lpstr>
      <vt:lpstr>Seasonal cycle of Arctic sea ice area (×106 km2)</vt:lpstr>
      <vt:lpstr>PowerPoint Presentation</vt:lpstr>
      <vt:lpstr>Finally</vt:lpstr>
      <vt:lpstr>PowerPoint Presentation</vt:lpstr>
      <vt:lpstr>PowerPoint Presentation</vt:lpstr>
      <vt:lpstr>Atlantic Meridional Overturning Circulation </vt:lpstr>
      <vt:lpstr>Annual mean precipitation rate difference (mm / day)</vt:lpstr>
      <vt:lpstr>total cloud cover</vt:lpstr>
      <vt:lpstr>Radiative flux imbalance at TOA [Wm-2]</vt:lpstr>
      <vt:lpstr>PowerPoint Presentation</vt:lpstr>
      <vt:lpstr>PowerPoint Presentation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"helenom"</dc:creator>
  <cp:lastModifiedBy>Helene Muri</cp:lastModifiedBy>
  <cp:revision>515</cp:revision>
  <dcterms:created xsi:type="dcterms:W3CDTF">2016-12-05T10:59:15Z</dcterms:created>
  <dcterms:modified xsi:type="dcterms:W3CDTF">2016-12-22T10:04:10Z</dcterms:modified>
</cp:coreProperties>
</file>