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0" r:id="rId2"/>
    <p:sldId id="354" r:id="rId3"/>
    <p:sldId id="317" r:id="rId4"/>
    <p:sldId id="276" r:id="rId5"/>
    <p:sldId id="361" r:id="rId6"/>
    <p:sldId id="365" r:id="rId7"/>
    <p:sldId id="363" r:id="rId8"/>
    <p:sldId id="339" r:id="rId9"/>
    <p:sldId id="340" r:id="rId10"/>
    <p:sldId id="343" r:id="rId11"/>
    <p:sldId id="368" r:id="rId12"/>
    <p:sldId id="345" r:id="rId13"/>
    <p:sldId id="350" r:id="rId14"/>
    <p:sldId id="367" r:id="rId15"/>
    <p:sldId id="366" r:id="rId16"/>
    <p:sldId id="357" r:id="rId17"/>
    <p:sldId id="359" r:id="rId18"/>
    <p:sldId id="288" r:id="rId19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13B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7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64461-2354-4037-8837-8C59ABB914C8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9803-19EB-4398-BACF-9547D12C9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F9803-19EB-4398-BACF-9547D12C94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8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4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8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6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0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9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6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3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BB12-8A12-4BDF-8A9E-3FB31A287F8A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B13DB-4E35-4C3E-A5BC-9E254997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2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852936"/>
            <a:ext cx="7772400" cy="1470025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Multi-CE-technique simulations in EXPECT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363203"/>
            <a:ext cx="7299728" cy="1752472"/>
          </a:xfrm>
        </p:spPr>
        <p:txBody>
          <a:bodyPr>
            <a:normAutofit/>
          </a:bodyPr>
          <a:lstStyle/>
          <a:p>
            <a:r>
              <a:rPr lang="en-US" dirty="0" smtClean="0"/>
              <a:t>Alf </a:t>
            </a:r>
            <a:r>
              <a:rPr lang="en-US" dirty="0" err="1" smtClean="0"/>
              <a:t>Grini</a:t>
            </a:r>
            <a:r>
              <a:rPr lang="en-US" dirty="0"/>
              <a:t>, </a:t>
            </a:r>
            <a:r>
              <a:rPr lang="en-US" b="1" dirty="0" err="1"/>
              <a:t>Jón</a:t>
            </a:r>
            <a:r>
              <a:rPr lang="en-US" b="1" dirty="0"/>
              <a:t> </a:t>
            </a:r>
            <a:r>
              <a:rPr lang="en-US" b="1" dirty="0" err="1"/>
              <a:t>Egill</a:t>
            </a:r>
            <a:r>
              <a:rPr lang="en-US" b="1" dirty="0"/>
              <a:t> </a:t>
            </a:r>
            <a:r>
              <a:rPr lang="en-US" b="1" dirty="0" err="1" smtClean="0"/>
              <a:t>Kristjánsson</a:t>
            </a:r>
            <a:r>
              <a:rPr lang="en-US" dirty="0" smtClean="0"/>
              <a:t>, </a:t>
            </a:r>
            <a:r>
              <a:rPr lang="en-US" dirty="0" err="1" smtClean="0"/>
              <a:t>Siv</a:t>
            </a:r>
            <a:r>
              <a:rPr lang="en-US" dirty="0" smtClean="0"/>
              <a:t> </a:t>
            </a:r>
            <a:r>
              <a:rPr lang="en-US" dirty="0" err="1" smtClean="0"/>
              <a:t>Lauvset</a:t>
            </a:r>
            <a:r>
              <a:rPr lang="en-US" dirty="0" smtClean="0"/>
              <a:t>, </a:t>
            </a:r>
            <a:r>
              <a:rPr lang="en-US" dirty="0" smtClean="0"/>
              <a:t>Helene </a:t>
            </a:r>
            <a:r>
              <a:rPr lang="en-US" dirty="0" err="1" smtClean="0"/>
              <a:t>Muri</a:t>
            </a:r>
            <a:r>
              <a:rPr lang="en-US" dirty="0" smtClean="0"/>
              <a:t>, </a:t>
            </a:r>
            <a:r>
              <a:rPr lang="en-US" b="1" dirty="0" smtClean="0"/>
              <a:t>Odd Helge </a:t>
            </a:r>
            <a:r>
              <a:rPr lang="en-US" b="1" dirty="0" err="1" smtClean="0"/>
              <a:t>Otterå</a:t>
            </a:r>
            <a:r>
              <a:rPr lang="en-US" dirty="0" smtClean="0"/>
              <a:t>, Michael Schulz, Jerry </a:t>
            </a:r>
            <a:r>
              <a:rPr lang="en-US" dirty="0" err="1" smtClean="0"/>
              <a:t>Tjiputra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9123"/>
          <a:stretch>
            <a:fillRect/>
          </a:stretch>
        </p:blipFill>
        <p:spPr bwMode="auto">
          <a:xfrm>
            <a:off x="0" y="908720"/>
            <a:ext cx="2411760" cy="161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836712"/>
            <a:ext cx="2602409" cy="171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6290" y="116633"/>
            <a:ext cx="175812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3"/>
          <p:cNvPicPr>
            <a:picLocks noChangeAspect="1" noChangeArrowheads="1"/>
          </p:cNvPicPr>
          <p:nvPr/>
        </p:nvPicPr>
        <p:blipFill>
          <a:blip r:embed="rId5" cstate="print"/>
          <a:srcRect b="2243"/>
          <a:stretch>
            <a:fillRect/>
          </a:stretch>
        </p:blipFill>
        <p:spPr bwMode="auto">
          <a:xfrm>
            <a:off x="7092280" y="116632"/>
            <a:ext cx="182220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UiO_Segl_300dp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159" y="5985742"/>
            <a:ext cx="793260" cy="793260"/>
          </a:xfrm>
          <a:prstGeom prst="rect">
            <a:avLst/>
          </a:prstGeom>
        </p:spPr>
      </p:pic>
      <p:pic>
        <p:nvPicPr>
          <p:cNvPr id="9" name="Picture 2" descr="Til forsid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28" y="5410157"/>
            <a:ext cx="872672" cy="14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985742"/>
            <a:ext cx="3085967" cy="7817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2159" y="70237"/>
            <a:ext cx="1596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 smtClean="0">
                <a:solidFill>
                  <a:prstClr val="black"/>
                </a:solidFill>
              </a:rPr>
              <a:t>EXPECT</a:t>
            </a:r>
            <a:endParaRPr lang="en-US" sz="3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DJF: Global SST </a:t>
            </a:r>
            <a:r>
              <a:rPr lang="en-US" dirty="0" smtClean="0"/>
              <a:t>response to various CE schemes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91097" y="6505599"/>
            <a:ext cx="418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Maps show difference from RCP4.5 for 2060-2089</a:t>
            </a:r>
            <a:endParaRPr lang="en-US" sz="1400" dirty="0"/>
          </a:p>
        </p:txBody>
      </p:sp>
      <p:pic>
        <p:nvPicPr>
          <p:cNvPr id="8" name="Picture 7" descr="diff_RCP85-RCP45_sst_djf_equ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2776"/>
            <a:ext cx="4911492" cy="2700000"/>
          </a:xfrm>
          <a:prstGeom prst="rect">
            <a:avLst/>
          </a:prstGeom>
        </p:spPr>
      </p:pic>
      <p:pic>
        <p:nvPicPr>
          <p:cNvPr id="6" name="Picture 5" descr="diff_SAI-RCP45_sst_djf_equi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4911491" cy="2700000"/>
          </a:xfrm>
          <a:prstGeom prst="rect">
            <a:avLst/>
          </a:prstGeom>
        </p:spPr>
      </p:pic>
      <p:pic>
        <p:nvPicPr>
          <p:cNvPr id="7" name="Picture 6" descr="diff_MSB-RCP45_sst_djf_equi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" y="3609320"/>
            <a:ext cx="4911491" cy="2700000"/>
          </a:xfrm>
          <a:prstGeom prst="rect">
            <a:avLst/>
          </a:prstGeom>
        </p:spPr>
      </p:pic>
      <p:pic>
        <p:nvPicPr>
          <p:cNvPr id="10" name="Picture 9" descr="diff_CCT-RCP45_sst_djf_equi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09320"/>
            <a:ext cx="491149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in PDO variability: Second EOF over NP region</a:t>
            </a:r>
            <a:endParaRPr lang="en-US" dirty="0"/>
          </a:p>
        </p:txBody>
      </p:sp>
      <p:pic>
        <p:nvPicPr>
          <p:cNvPr id="13" name="Picture 12" descr="pdo_expect_eof2_pacific_dj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3376"/>
            <a:ext cx="8829339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916832"/>
            <a:ext cx="1403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Region:</a:t>
            </a:r>
          </a:p>
          <a:p>
            <a:r>
              <a:rPr lang="en-US" dirty="0" smtClean="0"/>
              <a:t>20-65N</a:t>
            </a:r>
          </a:p>
          <a:p>
            <a:r>
              <a:rPr lang="en-US" dirty="0" smtClean="0"/>
              <a:t>120E-100W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98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Changes in PDO variability: PCs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PDO_pc2_al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56792"/>
            <a:ext cx="9037937" cy="42921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4677" y="1916832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47664" y="6056421"/>
            <a:ext cx="602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PDO-indices (PC2) suggest that </a:t>
            </a:r>
            <a:r>
              <a:rPr lang="en-US" b="1" dirty="0" smtClean="0"/>
              <a:t>PDO variability </a:t>
            </a:r>
            <a:r>
              <a:rPr lang="en-US" b="1" dirty="0" smtClean="0"/>
              <a:t>is </a:t>
            </a:r>
            <a:r>
              <a:rPr lang="en-US" b="1" dirty="0" smtClean="0"/>
              <a:t>suppressed </a:t>
            </a:r>
            <a:r>
              <a:rPr lang="en-US" b="1" dirty="0" smtClean="0"/>
              <a:t>in MSB case, </a:t>
            </a:r>
            <a:r>
              <a:rPr lang="en-US" b="1" dirty="0" smtClean="0"/>
              <a:t>but</a:t>
            </a:r>
            <a:r>
              <a:rPr lang="en-US" b="1" dirty="0" smtClean="0"/>
              <a:t> </a:t>
            </a:r>
            <a:r>
              <a:rPr lang="en-US" b="1" dirty="0" smtClean="0"/>
              <a:t>enhanced in the CCT case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524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7380" y="332656"/>
            <a:ext cx="5700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Ocean primary production response to SRMs</a:t>
            </a:r>
            <a:endParaRPr lang="en-GB" sz="2000" b="1" dirty="0"/>
          </a:p>
        </p:txBody>
      </p:sp>
      <p:pic>
        <p:nvPicPr>
          <p:cNvPr id="19" name="Picture 18" descr="NPP_change_C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3783" r="3431" b="7007"/>
          <a:stretch/>
        </p:blipFill>
        <p:spPr>
          <a:xfrm>
            <a:off x="395536" y="1340768"/>
            <a:ext cx="8458589" cy="47357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4527" y="764704"/>
            <a:ext cx="883814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61472" y="908720"/>
            <a:ext cx="623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Changes [%] of NPP at end of 21</a:t>
            </a:r>
            <a:r>
              <a:rPr lang="en-GB" baseline="30000" dirty="0" smtClean="0"/>
              <a:t>st</a:t>
            </a:r>
            <a:r>
              <a:rPr lang="en-GB" dirty="0" smtClean="0"/>
              <a:t> century relative to </a:t>
            </a:r>
            <a:r>
              <a:rPr lang="en-GB" dirty="0" smtClean="0"/>
              <a:t>present-day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4697837" y="5517232"/>
            <a:ext cx="1098299" cy="50405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4860032" y="5301208"/>
            <a:ext cx="3978619" cy="504056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049071" y="5076798"/>
            <a:ext cx="9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Sea-ice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877131" y="4372341"/>
            <a:ext cx="196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Less stratification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5536" y="4940176"/>
            <a:ext cx="1530347" cy="504056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61233" y="4256407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Less cloud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Preliminary findings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Both SAI and MSB succeed in meeting the target; CCT has a slight positive residual warming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In SAI and MSB, </a:t>
            </a:r>
            <a:r>
              <a:rPr lang="en-GB" b="1" dirty="0" err="1" smtClean="0">
                <a:sym typeface="Wingdings" panose="05000000000000000000" pitchFamily="2" charset="2"/>
              </a:rPr>
              <a:t>Preci</a:t>
            </a:r>
            <a:r>
              <a:rPr lang="en-GB" dirty="0" err="1" smtClean="0">
                <a:sym typeface="Wingdings" panose="05000000000000000000" pitchFamily="2" charset="2"/>
              </a:rPr>
              <a:t>p</a:t>
            </a:r>
            <a:r>
              <a:rPr lang="en-GB" dirty="0" smtClean="0">
                <a:sym typeface="Wingdings" panose="05000000000000000000" pitchFamily="2" charset="2"/>
              </a:rPr>
              <a:t> is below that of RCP4.5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In CCT </a:t>
            </a:r>
            <a:r>
              <a:rPr lang="en-GB" b="1" dirty="0" err="1" smtClean="0">
                <a:sym typeface="Wingdings" panose="05000000000000000000" pitchFamily="2" charset="2"/>
              </a:rPr>
              <a:t>Precip</a:t>
            </a:r>
            <a:r>
              <a:rPr lang="en-GB" dirty="0" smtClean="0">
                <a:sym typeface="Wingdings" panose="05000000000000000000" pitchFamily="2" charset="2"/>
              </a:rPr>
              <a:t> is above that of RCP8.5</a:t>
            </a:r>
          </a:p>
          <a:p>
            <a:r>
              <a:rPr lang="en-US" dirty="0"/>
              <a:t>R</a:t>
            </a:r>
            <a:r>
              <a:rPr lang="en-US" dirty="0" smtClean="0"/>
              <a:t>educed </a:t>
            </a:r>
            <a:r>
              <a:rPr lang="en-US" b="1" dirty="0"/>
              <a:t>AMOC</a:t>
            </a:r>
            <a:r>
              <a:rPr lang="en-US" dirty="0"/>
              <a:t> (~30 </a:t>
            </a:r>
            <a:r>
              <a:rPr lang="en-US" dirty="0" err="1"/>
              <a:t>Sv</a:t>
            </a:r>
            <a:r>
              <a:rPr lang="en-US" dirty="0"/>
              <a:t>) </a:t>
            </a:r>
            <a:r>
              <a:rPr lang="en-US" dirty="0" smtClean="0"/>
              <a:t>in RCP8.5 compared </a:t>
            </a:r>
            <a:r>
              <a:rPr lang="en-US" dirty="0"/>
              <a:t>to </a:t>
            </a:r>
            <a:r>
              <a:rPr lang="en-US" dirty="0" smtClean="0"/>
              <a:t>RCP4.5. </a:t>
            </a:r>
            <a:endParaRPr lang="en-US" dirty="0"/>
          </a:p>
          <a:p>
            <a:pPr lvl="1"/>
            <a:r>
              <a:rPr lang="en-US" dirty="0"/>
              <a:t>SAI and MSB </a:t>
            </a:r>
            <a:r>
              <a:rPr lang="en-US" dirty="0" smtClean="0"/>
              <a:t>have </a:t>
            </a:r>
            <a:r>
              <a:rPr lang="en-US" b="1" dirty="0" smtClean="0"/>
              <a:t>AMOC</a:t>
            </a:r>
            <a:r>
              <a:rPr lang="en-US" dirty="0" smtClean="0"/>
              <a:t>s </a:t>
            </a:r>
            <a:r>
              <a:rPr lang="en-US" dirty="0"/>
              <a:t>close to RCP4.5</a:t>
            </a:r>
          </a:p>
          <a:p>
            <a:pPr lvl="1"/>
            <a:r>
              <a:rPr lang="en-US" dirty="0" smtClean="0"/>
              <a:t>In CCT, </a:t>
            </a:r>
            <a:r>
              <a:rPr lang="en-US" b="1" dirty="0" smtClean="0"/>
              <a:t>AMOC</a:t>
            </a:r>
            <a:r>
              <a:rPr lang="en-US" dirty="0" smtClean="0"/>
              <a:t> </a:t>
            </a:r>
            <a:r>
              <a:rPr lang="en-US" dirty="0"/>
              <a:t>is still </a:t>
            </a:r>
            <a:r>
              <a:rPr lang="en-US" dirty="0" smtClean="0"/>
              <a:t>similar to that of RCP8.5</a:t>
            </a:r>
            <a:endParaRPr lang="en-US" dirty="0"/>
          </a:p>
          <a:p>
            <a:r>
              <a:rPr lang="en-US" dirty="0" smtClean="0"/>
              <a:t>In MSB </a:t>
            </a:r>
            <a:r>
              <a:rPr lang="en-US" b="1" dirty="0" smtClean="0"/>
              <a:t>PDO </a:t>
            </a:r>
            <a:r>
              <a:rPr lang="en-US" b="1" dirty="0"/>
              <a:t>variability </a:t>
            </a:r>
            <a:r>
              <a:rPr lang="en-US" dirty="0" smtClean="0"/>
              <a:t>is slightly </a:t>
            </a:r>
            <a:r>
              <a:rPr lang="en-US" dirty="0"/>
              <a:t>damped, while in </a:t>
            </a:r>
            <a:r>
              <a:rPr lang="en-US" dirty="0" smtClean="0"/>
              <a:t>CCT it is enhanced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17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52112" cy="710140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206084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400506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http://expected.bitbucket.org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37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Radiative Forcing in CCT and MSB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b="1" dirty="0" smtClean="0">
                <a:solidFill>
                  <a:srgbClr val="002060"/>
                </a:solidFill>
              </a:rPr>
              <a:t>ERF</a:t>
            </a:r>
            <a:r>
              <a:rPr lang="en-US" dirty="0" smtClean="0">
                <a:solidFill>
                  <a:srgbClr val="002060"/>
                </a:solidFill>
              </a:rPr>
              <a:t> in fixed-SST simulations)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0" y="2204864"/>
            <a:ext cx="4271681" cy="3418157"/>
          </a:xfrm>
        </p:spPr>
      </p:pic>
      <p:grpSp>
        <p:nvGrpSpPr>
          <p:cNvPr id="33" name="Group 32"/>
          <p:cNvGrpSpPr/>
          <p:nvPr/>
        </p:nvGrpSpPr>
        <p:grpSpPr>
          <a:xfrm>
            <a:off x="4605791" y="2204864"/>
            <a:ext cx="4339714" cy="3322711"/>
            <a:chOff x="4552766" y="1772815"/>
            <a:chExt cx="4339714" cy="332271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766" y="1772815"/>
              <a:ext cx="4339714" cy="3322711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4932040" y="2780928"/>
              <a:ext cx="374441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32040" y="3881616"/>
              <a:ext cx="374441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37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hc700_allEXPECT.ep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" r="5262" b="4271"/>
          <a:stretch/>
        </p:blipFill>
        <p:spPr>
          <a:xfrm>
            <a:off x="179512" y="836712"/>
            <a:ext cx="4672492" cy="5361711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111932" y="1440097"/>
            <a:ext cx="4032068" cy="1980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MSB and SAI scenarios almost fully reach the RCP4.5 scenario</a:t>
            </a:r>
          </a:p>
          <a:p>
            <a:r>
              <a:rPr lang="en-US" dirty="0" smtClean="0"/>
              <a:t>CCT scenario reduces about 2/3 of the difference between RCP8.5 and RCP4.5</a:t>
            </a:r>
          </a:p>
          <a:p>
            <a:r>
              <a:rPr lang="en-US" dirty="0" smtClean="0"/>
              <a:t>Note the rapid increase in OHC upon termination of CE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63688" y="11663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Heat Content (0 – 750 m)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34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MSB: SWCF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9" r="46950" b="15246"/>
          <a:stretch/>
        </p:blipFill>
        <p:spPr>
          <a:xfrm>
            <a:off x="1547664" y="1915091"/>
            <a:ext cx="6095082" cy="4426089"/>
          </a:xfrm>
        </p:spPr>
      </p:pic>
      <p:sp>
        <p:nvSpPr>
          <p:cNvPr id="4" name="TextBox 3"/>
          <p:cNvSpPr txBox="1"/>
          <p:nvPr/>
        </p:nvSpPr>
        <p:spPr>
          <a:xfrm>
            <a:off x="1187624" y="126876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Due to climate feedbacks, Short Wave Cloud Forcing is </a:t>
            </a:r>
            <a:r>
              <a:rPr lang="en-US" b="1" dirty="0" smtClean="0">
                <a:solidFill>
                  <a:srgbClr val="FF0000"/>
                </a:solidFill>
              </a:rPr>
              <a:t>reduced</a:t>
            </a:r>
            <a:r>
              <a:rPr lang="en-US" b="1" dirty="0" smtClean="0"/>
              <a:t> in MSB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(cf. Lars </a:t>
            </a:r>
            <a:r>
              <a:rPr lang="en-US" b="1" dirty="0" err="1" smtClean="0">
                <a:solidFill>
                  <a:srgbClr val="002060"/>
                </a:solidFill>
              </a:rPr>
              <a:t>Ahlm’s</a:t>
            </a:r>
            <a:r>
              <a:rPr lang="en-US" b="1" dirty="0" smtClean="0">
                <a:solidFill>
                  <a:srgbClr val="002060"/>
                </a:solidFill>
              </a:rPr>
              <a:t> talk on </a:t>
            </a:r>
            <a:r>
              <a:rPr lang="en-US" b="1" i="1" dirty="0" smtClean="0">
                <a:solidFill>
                  <a:srgbClr val="002060"/>
                </a:solidFill>
              </a:rPr>
              <a:t>G4sea-salt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8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Simulations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Model</a:t>
            </a:r>
            <a:r>
              <a:rPr lang="en-US" dirty="0"/>
              <a:t>: </a:t>
            </a:r>
            <a:r>
              <a:rPr lang="en-US" b="1" dirty="0"/>
              <a:t>NorESM1-ME</a:t>
            </a:r>
            <a:r>
              <a:rPr lang="en-US" dirty="0"/>
              <a:t> with interactive biogeochemistry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Target</a:t>
            </a:r>
            <a:r>
              <a:rPr lang="en-US" dirty="0" smtClean="0"/>
              <a:t>: Transfer </a:t>
            </a:r>
            <a:r>
              <a:rPr lang="en-US" dirty="0"/>
              <a:t>from RCP8.5 to RCP4.5 through CE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CE </a:t>
            </a:r>
            <a:r>
              <a:rPr lang="en-US" u="sng" dirty="0" smtClean="0">
                <a:solidFill>
                  <a:srgbClr val="002060"/>
                </a:solidFill>
              </a:rPr>
              <a:t>techniques</a:t>
            </a:r>
            <a:r>
              <a:rPr lang="en-US" dirty="0" smtClean="0"/>
              <a:t>: </a:t>
            </a:r>
            <a:r>
              <a:rPr lang="en-US" b="1" dirty="0" smtClean="0"/>
              <a:t>S</a:t>
            </a:r>
            <a:r>
              <a:rPr lang="en-US" dirty="0" smtClean="0"/>
              <a:t>tratospheric </a:t>
            </a:r>
            <a:r>
              <a:rPr lang="en-US" b="1" dirty="0" smtClean="0"/>
              <a:t>A</a:t>
            </a:r>
            <a:r>
              <a:rPr lang="en-US" dirty="0" smtClean="0"/>
              <a:t>erosol </a:t>
            </a:r>
            <a:r>
              <a:rPr lang="en-US" b="1" dirty="0" smtClean="0"/>
              <a:t>I</a:t>
            </a:r>
            <a:r>
              <a:rPr lang="en-US" dirty="0" smtClean="0"/>
              <a:t>njections (SAI), </a:t>
            </a:r>
            <a:r>
              <a:rPr lang="en-US" b="1" dirty="0" smtClean="0"/>
              <a:t>M</a:t>
            </a:r>
            <a:r>
              <a:rPr lang="en-US" dirty="0" smtClean="0"/>
              <a:t>arine </a:t>
            </a:r>
            <a:r>
              <a:rPr lang="en-US" b="1" dirty="0" smtClean="0"/>
              <a:t>S</a:t>
            </a:r>
            <a:r>
              <a:rPr lang="en-US" dirty="0" smtClean="0"/>
              <a:t>ky </a:t>
            </a:r>
            <a:r>
              <a:rPr lang="en-US" b="1" dirty="0" smtClean="0"/>
              <a:t>B</a:t>
            </a:r>
            <a:r>
              <a:rPr lang="en-US" dirty="0" smtClean="0"/>
              <a:t>rightening (MSB), </a:t>
            </a:r>
            <a:r>
              <a:rPr lang="en-US" b="1" dirty="0" smtClean="0"/>
              <a:t>C</a:t>
            </a:r>
            <a:r>
              <a:rPr lang="en-US" dirty="0" smtClean="0"/>
              <a:t>irrus Cloud </a:t>
            </a:r>
            <a:r>
              <a:rPr lang="en-US" b="1" dirty="0" smtClean="0"/>
              <a:t>T</a:t>
            </a:r>
            <a:r>
              <a:rPr lang="en-US" dirty="0" smtClean="0"/>
              <a:t>hinning (CCT)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S</a:t>
            </a:r>
            <a:r>
              <a:rPr lang="en-US" u="sng" dirty="0" smtClean="0">
                <a:solidFill>
                  <a:srgbClr val="002060"/>
                </a:solidFill>
              </a:rPr>
              <a:t>imulation years</a:t>
            </a:r>
            <a:r>
              <a:rPr lang="en-US" dirty="0" smtClean="0"/>
              <a:t>: Start </a:t>
            </a:r>
            <a:r>
              <a:rPr lang="en-US" dirty="0" smtClean="0"/>
              <a:t>in 2020, end in </a:t>
            </a:r>
            <a:r>
              <a:rPr lang="en-US" dirty="0" smtClean="0"/>
              <a:t>2100 (or terminate CE in 2100)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"/>
          <a:stretch/>
        </p:blipFill>
        <p:spPr>
          <a:xfrm>
            <a:off x="4235446" y="1484784"/>
            <a:ext cx="4896544" cy="3912974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8172400" y="1988840"/>
            <a:ext cx="0" cy="108012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884368" y="2141240"/>
            <a:ext cx="0" cy="92772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596336" y="2293640"/>
            <a:ext cx="0" cy="77532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08304" y="2446040"/>
            <a:ext cx="0" cy="62292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92280" y="2605100"/>
            <a:ext cx="0" cy="46386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76256" y="2837030"/>
            <a:ext cx="0" cy="31146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44208" y="3134814"/>
            <a:ext cx="0" cy="15573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660232" y="2913230"/>
            <a:ext cx="0" cy="31146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69979" y="18393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RCP8.5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9979" y="287149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RCP4.5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995936" y="2605100"/>
            <a:ext cx="2232248" cy="30813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3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91264" cy="16421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Net </a:t>
            </a:r>
            <a:r>
              <a:rPr lang="en-US" dirty="0" smtClean="0">
                <a:solidFill>
                  <a:srgbClr val="002060"/>
                </a:solidFill>
              </a:rPr>
              <a:t>Flux at </a:t>
            </a:r>
            <a:r>
              <a:rPr lang="en-US" dirty="0" smtClean="0">
                <a:solidFill>
                  <a:srgbClr val="002060"/>
                </a:solidFill>
              </a:rPr>
              <a:t>TOA		Surface </a:t>
            </a:r>
            <a:r>
              <a:rPr lang="en-US" dirty="0" smtClean="0">
                <a:solidFill>
                  <a:srgbClr val="002060"/>
                </a:solidFill>
              </a:rPr>
              <a:t>							Temperature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1" y="1988840"/>
            <a:ext cx="4518421" cy="3388816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806" r="4178"/>
          <a:stretch/>
        </p:blipFill>
        <p:spPr>
          <a:xfrm>
            <a:off x="4427984" y="2060848"/>
            <a:ext cx="4336262" cy="3384376"/>
          </a:xfrm>
        </p:spPr>
      </p:pic>
      <p:sp>
        <p:nvSpPr>
          <p:cNvPr id="3" name="Rectangle 2"/>
          <p:cNvSpPr/>
          <p:nvPr/>
        </p:nvSpPr>
        <p:spPr>
          <a:xfrm>
            <a:off x="467544" y="5373216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</a:t>
            </a:r>
            <a:r>
              <a:rPr lang="en-US" b="1" dirty="0">
                <a:solidFill>
                  <a:srgbClr val="FF33CC"/>
                </a:solidFill>
              </a:rPr>
              <a:t>SAI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MSB</a:t>
            </a:r>
            <a:r>
              <a:rPr lang="en-US" dirty="0"/>
              <a:t> successfully simulate transition </a:t>
            </a:r>
            <a:r>
              <a:rPr lang="en-US" b="1" dirty="0" smtClean="0">
                <a:solidFill>
                  <a:srgbClr val="C00000"/>
                </a:solidFill>
              </a:rPr>
              <a:t>RCP8.5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RCP4.5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B7DD"/>
                </a:solidFill>
                <a:sym typeface="Wingdings" panose="05000000000000000000" pitchFamily="2" charset="2"/>
              </a:rPr>
              <a:t>CCT</a:t>
            </a:r>
            <a:r>
              <a:rPr lang="en-US" dirty="0">
                <a:sym typeface="Wingdings" panose="05000000000000000000" pitchFamily="2" charset="2"/>
              </a:rPr>
              <a:t> is unable to reach a -4 W m</a:t>
            </a:r>
            <a:r>
              <a:rPr lang="en-US" baseline="30000" dirty="0">
                <a:sym typeface="Wingdings" panose="05000000000000000000" pitchFamily="2" charset="2"/>
              </a:rPr>
              <a:t>-2</a:t>
            </a:r>
            <a:r>
              <a:rPr lang="en-US" dirty="0">
                <a:sym typeface="Wingdings" panose="05000000000000000000" pitchFamily="2" charset="2"/>
              </a:rPr>
              <a:t> radiative forcing at </a:t>
            </a:r>
            <a:r>
              <a:rPr lang="en-US" dirty="0" smtClean="0">
                <a:sym typeface="Wingdings" panose="05000000000000000000" pitchFamily="2" charset="2"/>
              </a:rPr>
              <a:t>2100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16016" y="53732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three CE techniques are slightly too warm compared to RCP4.5 at 2100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23728" y="1052736"/>
            <a:ext cx="0" cy="930247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7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151" y="4766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Precipitation Evolution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4008" y="2276872"/>
            <a:ext cx="4028256" cy="3268960"/>
          </a:xfrm>
        </p:spPr>
        <p:txBody>
          <a:bodyPr/>
          <a:lstStyle/>
          <a:p>
            <a:r>
              <a:rPr lang="en-US" b="1" dirty="0">
                <a:solidFill>
                  <a:srgbClr val="13B7DD"/>
                </a:solidFill>
                <a:sym typeface="Wingdings" panose="05000000000000000000" pitchFamily="2" charset="2"/>
              </a:rPr>
              <a:t>CCT</a:t>
            </a:r>
            <a:r>
              <a:rPr lang="en-US" dirty="0">
                <a:sym typeface="Wingdings" panose="05000000000000000000" pitchFamily="2" charset="2"/>
              </a:rPr>
              <a:t> maintains  precipitation at the level of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RCP8.5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Both </a:t>
            </a:r>
            <a:r>
              <a:rPr lang="en-US" dirty="0">
                <a:solidFill>
                  <a:srgbClr val="FF33CC"/>
                </a:solidFill>
              </a:rPr>
              <a:t>SAI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MSB</a:t>
            </a:r>
            <a:r>
              <a:rPr lang="en-US" dirty="0"/>
              <a:t> </a:t>
            </a:r>
            <a:r>
              <a:rPr lang="en-US" dirty="0" smtClean="0"/>
              <a:t>suppress precipitation, compared to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RCP4.5</a:t>
            </a:r>
            <a:endParaRPr lang="en-US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"/>
          <a:stretch/>
        </p:blipFill>
        <p:spPr>
          <a:xfrm>
            <a:off x="34099" y="1844824"/>
            <a:ext cx="4572000" cy="3623467"/>
          </a:xfrm>
        </p:spPr>
      </p:pic>
      <p:sp>
        <p:nvSpPr>
          <p:cNvPr id="5" name="Right Brace 4"/>
          <p:cNvSpPr/>
          <p:nvPr/>
        </p:nvSpPr>
        <p:spPr>
          <a:xfrm>
            <a:off x="4441935" y="3874120"/>
            <a:ext cx="144016" cy="792088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4522327" y="2708920"/>
            <a:ext cx="144016" cy="792088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7" r="47223"/>
          <a:stretch/>
        </p:blipFill>
        <p:spPr>
          <a:xfrm>
            <a:off x="369791" y="792202"/>
            <a:ext cx="4067944" cy="2712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572" y="352285"/>
            <a:ext cx="6138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in years 2060 - 2089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2" r="46479"/>
          <a:stretch/>
        </p:blipFill>
        <p:spPr>
          <a:xfrm>
            <a:off x="4807527" y="1871883"/>
            <a:ext cx="4211960" cy="2855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7" r="47424"/>
          <a:stretch/>
        </p:blipFill>
        <p:spPr>
          <a:xfrm>
            <a:off x="369791" y="3781573"/>
            <a:ext cx="4067944" cy="2735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008" y="1052527"/>
            <a:ext cx="408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SAI</a:t>
            </a:r>
            <a:r>
              <a:rPr lang="en-US" dirty="0" smtClean="0"/>
              <a:t>: </a:t>
            </a:r>
            <a:r>
              <a:rPr lang="en-US" b="1" dirty="0" smtClean="0"/>
              <a:t>Weaker hydrological cycle</a:t>
            </a:r>
            <a:r>
              <a:rPr lang="en-US" dirty="0" smtClean="0"/>
              <a:t>, due to reduced latent heat flux from the surface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9047" y="4826136"/>
            <a:ext cx="408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MSB</a:t>
            </a:r>
            <a:r>
              <a:rPr lang="en-US" dirty="0" smtClean="0"/>
              <a:t>: Enhanced precipitation over </a:t>
            </a:r>
            <a:r>
              <a:rPr lang="en-US" b="1" dirty="0" smtClean="0"/>
              <a:t>low-latitude</a:t>
            </a:r>
            <a:r>
              <a:rPr lang="en-US" dirty="0" smtClean="0"/>
              <a:t> </a:t>
            </a:r>
            <a:r>
              <a:rPr lang="en-US" b="1" dirty="0" smtClean="0"/>
              <a:t>land</a:t>
            </a:r>
            <a:r>
              <a:rPr lang="en-US" dirty="0" smtClean="0"/>
              <a:t> regions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2277" y="5870700"/>
            <a:ext cx="408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CCT</a:t>
            </a:r>
            <a:r>
              <a:rPr lang="en-US" dirty="0" smtClean="0"/>
              <a:t>: </a:t>
            </a:r>
            <a:r>
              <a:rPr lang="en-US" b="1" dirty="0" smtClean="0"/>
              <a:t>Stronger hydrological cycle </a:t>
            </a:r>
            <a:r>
              <a:rPr lang="en-US" dirty="0" smtClean="0"/>
              <a:t>+ northward shift of ITCZ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6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Weakening of hydrological cycle </a:t>
            </a:r>
            <a:r>
              <a:rPr lang="en-US" dirty="0" smtClean="0">
                <a:solidFill>
                  <a:srgbClr val="002060"/>
                </a:solidFill>
              </a:rPr>
              <a:t>in global warming simulations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8902"/>
            <a:ext cx="8229600" cy="294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5949280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Held &amp; </a:t>
            </a:r>
            <a:r>
              <a:rPr lang="en-US" sz="1400" i="1" dirty="0" err="1" smtClean="0"/>
              <a:t>Soden</a:t>
            </a:r>
            <a:r>
              <a:rPr lang="en-US" sz="1400" i="1" dirty="0" smtClean="0"/>
              <a:t> (2006; </a:t>
            </a:r>
            <a:r>
              <a:rPr lang="en-US" sz="1400" i="1" dirty="0" err="1" smtClean="0"/>
              <a:t>J.Climate</a:t>
            </a:r>
            <a:r>
              <a:rPr lang="en-US" sz="1400" i="1" dirty="0" smtClean="0"/>
              <a:t>)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236296" y="315736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2.2% / 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26369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7.5% / 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9888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Water vapor </a:t>
            </a:r>
            <a:r>
              <a:rPr lang="en-US" dirty="0" smtClean="0"/>
              <a:t>vs Temperature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1317" y="195657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Precipitation</a:t>
            </a:r>
            <a:r>
              <a:rPr lang="en-US" dirty="0" smtClean="0"/>
              <a:t> vs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CCT + CO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-</a:t>
            </a:r>
            <a:r>
              <a:rPr lang="en-US" dirty="0" smtClean="0">
                <a:solidFill>
                  <a:srgbClr val="002060"/>
                </a:solidFill>
              </a:rPr>
              <a:t>Increase: </a:t>
            </a:r>
            <a:r>
              <a:rPr lang="en-US" b="1" dirty="0" smtClean="0">
                <a:solidFill>
                  <a:srgbClr val="002060"/>
                </a:solidFill>
              </a:rPr>
              <a:t>Enhancement</a:t>
            </a:r>
            <a:r>
              <a:rPr lang="en-US" dirty="0" smtClean="0">
                <a:solidFill>
                  <a:srgbClr val="002060"/>
                </a:solidFill>
              </a:rPr>
              <a:t> of Hydrological Cycle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t="17908" r="20154" b="13828"/>
          <a:stretch/>
        </p:blipFill>
        <p:spPr>
          <a:xfrm>
            <a:off x="1547664" y="1697887"/>
            <a:ext cx="5832648" cy="4596044"/>
          </a:xfrm>
        </p:spPr>
      </p:pic>
      <p:sp>
        <p:nvSpPr>
          <p:cNvPr id="8" name="TextBox 7"/>
          <p:cNvSpPr txBox="1"/>
          <p:nvPr/>
        </p:nvSpPr>
        <p:spPr>
          <a:xfrm>
            <a:off x="3635896" y="6247184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Kristjánsson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Muri</a:t>
            </a:r>
            <a:r>
              <a:rPr lang="en-US" sz="1400" i="1" dirty="0" smtClean="0"/>
              <a:t> and Schmidt</a:t>
            </a:r>
            <a:r>
              <a:rPr lang="en-US" sz="1400" i="1" dirty="0" smtClean="0"/>
              <a:t> </a:t>
            </a:r>
            <a:r>
              <a:rPr lang="en-US" sz="1400" i="1" dirty="0" smtClean="0"/>
              <a:t>(2015: </a:t>
            </a:r>
            <a:r>
              <a:rPr lang="en-US" sz="1400" i="1" dirty="0" smtClean="0"/>
              <a:t>GRL)</a:t>
            </a:r>
            <a:endParaRPr lang="en-US" sz="1400" i="1" dirty="0"/>
          </a:p>
        </p:txBody>
      </p:sp>
      <p:sp>
        <p:nvSpPr>
          <p:cNvPr id="2" name="Oval 1"/>
          <p:cNvSpPr/>
          <p:nvPr/>
        </p:nvSpPr>
        <p:spPr>
          <a:xfrm>
            <a:off x="4355976" y="2492896"/>
            <a:ext cx="64807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35696" y="764704"/>
            <a:ext cx="2520280" cy="1728192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AMOC response to climate engineering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moc_allEXPECT_e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" y="1418016"/>
            <a:ext cx="8791798" cy="4315240"/>
          </a:xfrm>
          <a:prstGeom prst="rect">
            <a:avLst/>
          </a:prstGeom>
        </p:spPr>
      </p:pic>
      <p:sp>
        <p:nvSpPr>
          <p:cNvPr id="7" name="Content Placeholder 13"/>
          <p:cNvSpPr txBox="1">
            <a:spLocks/>
          </p:cNvSpPr>
          <p:nvPr/>
        </p:nvSpPr>
        <p:spPr>
          <a:xfrm>
            <a:off x="756472" y="5632394"/>
            <a:ext cx="8064000" cy="11809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828990"/>
              </a:buClr>
              <a:buFont typeface="Arial"/>
              <a:buChar char="•"/>
              <a:defRPr sz="2000" kern="1200">
                <a:solidFill>
                  <a:srgbClr val="4E576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spcBef>
                <a:spcPct val="20000"/>
              </a:spcBef>
              <a:buFont typeface="Wingdings" charset="2"/>
              <a:buChar char="ü"/>
              <a:defRPr sz="1800" kern="1200">
                <a:solidFill>
                  <a:srgbClr val="4E5761"/>
                </a:solidFill>
                <a:latin typeface="+mn-lt"/>
                <a:ea typeface="+mn-ea"/>
                <a:cs typeface="+mn-cs"/>
              </a:defRPr>
            </a:lvl2pPr>
            <a:lvl3pPr marL="356400" indent="-176400" algn="l" defTabSz="9144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rgbClr val="697078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ct val="20000"/>
              </a:spcBef>
              <a:buFont typeface="Wingdings" charset="2"/>
              <a:buChar char="ü"/>
              <a:defRPr sz="1400" kern="1200">
                <a:solidFill>
                  <a:srgbClr val="697078"/>
                </a:solidFill>
                <a:latin typeface="+mn-lt"/>
                <a:ea typeface="+mn-ea"/>
                <a:cs typeface="+mn-cs"/>
              </a:defRPr>
            </a:lvl4pPr>
            <a:lvl5pPr marL="356400" indent="-1764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rgbClr val="6970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RCP8.5 </a:t>
            </a:r>
            <a:r>
              <a:rPr lang="en-US" sz="1600" dirty="0" smtClean="0"/>
              <a:t>shows </a:t>
            </a:r>
            <a:r>
              <a:rPr lang="en-US" sz="1600" dirty="0" smtClean="0"/>
              <a:t>about a 35% decrease in AMOC during the 21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century</a:t>
            </a:r>
          </a:p>
          <a:p>
            <a:r>
              <a:rPr lang="en-US" sz="1600" dirty="0" smtClean="0"/>
              <a:t>In MSB and SAI the weakening is reduced to about 20%, close to RCP4.5</a:t>
            </a:r>
          </a:p>
          <a:p>
            <a:r>
              <a:rPr lang="en-US" sz="1600" dirty="0" smtClean="0"/>
              <a:t>In CCT the AMOC is slightly weaker than the two other CE schemes</a:t>
            </a:r>
          </a:p>
          <a:p>
            <a:r>
              <a:rPr lang="en-US" sz="1600" dirty="0" smtClean="0"/>
              <a:t>Termination induces a drop in AMOC of 7-8 </a:t>
            </a:r>
            <a:r>
              <a:rPr lang="en-US" sz="1600" dirty="0" err="1" smtClean="0"/>
              <a:t>Sv</a:t>
            </a:r>
            <a:r>
              <a:rPr lang="en-US" sz="1600" dirty="0" smtClean="0"/>
              <a:t> in 15 years!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820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AMOC response (</a:t>
            </a:r>
            <a:r>
              <a:rPr lang="en-US" dirty="0" err="1" smtClean="0">
                <a:solidFill>
                  <a:srgbClr val="002060"/>
                </a:solidFill>
              </a:rPr>
              <a:t>Sv</a:t>
            </a:r>
            <a:r>
              <a:rPr lang="en-US" dirty="0" smtClean="0">
                <a:solidFill>
                  <a:srgbClr val="002060"/>
                </a:solidFill>
              </a:rPr>
              <a:t>) to </a:t>
            </a:r>
            <a:r>
              <a:rPr lang="en-US" dirty="0" smtClean="0">
                <a:solidFill>
                  <a:srgbClr val="002060"/>
                </a:solidFill>
              </a:rPr>
              <a:t>Climate Engineering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mstrmf_allEXPEC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412776"/>
            <a:ext cx="8460432" cy="5352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1465039"/>
            <a:ext cx="16415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RCP8.5 – RCP4.5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861991" y="1465039"/>
            <a:ext cx="13022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SAI – RCP4.5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4005064"/>
            <a:ext cx="14019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MSB – RCP4.5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62317" y="4005064"/>
            <a:ext cx="11489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CCT</a:t>
            </a:r>
            <a:r>
              <a:rPr lang="en-US" sz="1400" dirty="0" smtClean="0"/>
              <a:t> </a:t>
            </a:r>
            <a:r>
              <a:rPr lang="en-US" sz="1400" dirty="0" smtClean="0"/>
              <a:t>– RCP4.5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6381328"/>
            <a:ext cx="7056784" cy="38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AMOC weakened in RCP8.5 and CCT, unchanged in SAI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59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566</Words>
  <Application>Microsoft Office PowerPoint</Application>
  <PresentationFormat>On-screen Show (4:3)</PresentationFormat>
  <Paragraphs>73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Multi-CE-technique simulations in EXPECT</vt:lpstr>
      <vt:lpstr>Simulations</vt:lpstr>
      <vt:lpstr>Net Flux at TOA  Surface        Temperature</vt:lpstr>
      <vt:lpstr>Precipitation Evolution</vt:lpstr>
      <vt:lpstr>PowerPoint Presentation</vt:lpstr>
      <vt:lpstr>Weakening of hydrological cycle in global warming simulations</vt:lpstr>
      <vt:lpstr>CCT + CO2-Increase: Enhancement of Hydrological Cycle</vt:lpstr>
      <vt:lpstr>AMOC response to climate engineering</vt:lpstr>
      <vt:lpstr>AMOC response (Sv) to Climate Engineering</vt:lpstr>
      <vt:lpstr>DJF: Global SST response to various CE schemes</vt:lpstr>
      <vt:lpstr>Changes in PDO variability: Second EOF over NP region</vt:lpstr>
      <vt:lpstr>Changes in PDO variability: PCs</vt:lpstr>
      <vt:lpstr>PowerPoint Presentation</vt:lpstr>
      <vt:lpstr>Preliminary findings</vt:lpstr>
      <vt:lpstr>PowerPoint Presentation</vt:lpstr>
      <vt:lpstr>Radiative Forcing in CCT and MSB  (ERF in fixed-SST simulations)</vt:lpstr>
      <vt:lpstr>PowerPoint Presentation</vt:lpstr>
      <vt:lpstr>MSB: SWCF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EXPECT</dc:title>
  <dc:creator>Jon Egill Kristjansson</dc:creator>
  <cp:lastModifiedBy>Jon Egill Kristjansson</cp:lastModifiedBy>
  <cp:revision>103</cp:revision>
  <dcterms:created xsi:type="dcterms:W3CDTF">2016-06-14T13:11:55Z</dcterms:created>
  <dcterms:modified xsi:type="dcterms:W3CDTF">2016-06-20T23:56:25Z</dcterms:modified>
</cp:coreProperties>
</file>