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301" r:id="rId4"/>
    <p:sldId id="270" r:id="rId5"/>
    <p:sldId id="287" r:id="rId6"/>
    <p:sldId id="276" r:id="rId7"/>
    <p:sldId id="272" r:id="rId8"/>
    <p:sldId id="271" r:id="rId9"/>
    <p:sldId id="298" r:id="rId10"/>
    <p:sldId id="299" r:id="rId11"/>
    <p:sldId id="311" r:id="rId12"/>
    <p:sldId id="303" r:id="rId13"/>
    <p:sldId id="312" r:id="rId14"/>
    <p:sldId id="313" r:id="rId15"/>
    <p:sldId id="305" r:id="rId16"/>
    <p:sldId id="300" r:id="rId17"/>
    <p:sldId id="275" r:id="rId18"/>
    <p:sldId id="306" r:id="rId19"/>
    <p:sldId id="307" r:id="rId20"/>
    <p:sldId id="282" r:id="rId21"/>
    <p:sldId id="310" r:id="rId22"/>
    <p:sldId id="288" r:id="rId23"/>
    <p:sldId id="278" r:id="rId24"/>
    <p:sldId id="290" r:id="rId25"/>
    <p:sldId id="314" r:id="rId26"/>
    <p:sldId id="294" r:id="rId27"/>
    <p:sldId id="315" r:id="rId28"/>
    <p:sldId id="297" r:id="rId29"/>
    <p:sldId id="293" r:id="rId30"/>
  </p:sldIdLst>
  <p:sldSz cx="9144000" cy="6858000" type="screen4x3"/>
  <p:notesSz cx="6858000" cy="9144000"/>
  <p:custDataLst>
    <p:tags r:id="rId3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o Bethk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D2"/>
    <a:srgbClr val="E7E800"/>
    <a:srgbClr val="FBE9CF"/>
    <a:srgbClr val="FBDBC2"/>
    <a:srgbClr val="EECFB7"/>
    <a:srgbClr val="B3EEEF"/>
    <a:srgbClr val="CED0D3"/>
    <a:srgbClr val="697078"/>
    <a:srgbClr val="4E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220" autoAdjust="0"/>
    <p:restoredTop sz="99842" autoAdjust="0"/>
  </p:normalViewPr>
  <p:slideViewPr>
    <p:cSldViewPr snapToGrid="0">
      <p:cViewPr varScale="1">
        <p:scale>
          <a:sx n="109" d="100"/>
          <a:sy n="109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7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A3372-C556-4678-ADCC-3266A1490628}" type="datetimeFigureOut">
              <a:rPr lang="nb-NO" smtClean="0"/>
              <a:t>25/10/16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E8C22-00AC-4214-B956-F6F3EF5B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81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thanks to the </a:t>
            </a:r>
            <a:r>
              <a:rPr lang="en-US" dirty="0" err="1" smtClean="0"/>
              <a:t>organisers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NorESM</a:t>
            </a:r>
            <a:r>
              <a:rPr lang="en-US" dirty="0" smtClean="0"/>
              <a:t> different research focus from </a:t>
            </a:r>
            <a:r>
              <a:rPr lang="en-US" dirty="0" err="1" smtClean="0"/>
              <a:t>TaiESM</a:t>
            </a:r>
            <a:r>
              <a:rPr lang="en-US" dirty="0" smtClean="0"/>
              <a:t>: not many specific details that are transferable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51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24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24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Caveat: </a:t>
            </a:r>
            <a:r>
              <a:rPr lang="en-US" dirty="0" err="1" smtClean="0"/>
              <a:t>parametrized</a:t>
            </a:r>
            <a:r>
              <a:rPr lang="en-US" dirty="0" smtClean="0"/>
              <a:t> eddy </a:t>
            </a:r>
            <a:r>
              <a:rPr lang="en-US" dirty="0" err="1" smtClean="0"/>
              <a:t>meso</a:t>
            </a:r>
            <a:r>
              <a:rPr lang="en-US" dirty="0" smtClean="0"/>
              <a:t>-scale mixing turned off;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5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Caveat: </a:t>
            </a:r>
            <a:r>
              <a:rPr lang="en-US" dirty="0" err="1" smtClean="0"/>
              <a:t>parametrized</a:t>
            </a:r>
            <a:r>
              <a:rPr lang="en-US" dirty="0" smtClean="0"/>
              <a:t> eddy </a:t>
            </a:r>
            <a:r>
              <a:rPr lang="en-US" dirty="0" err="1" smtClean="0"/>
              <a:t>meso</a:t>
            </a:r>
            <a:r>
              <a:rPr lang="en-US" dirty="0" smtClean="0"/>
              <a:t>-scale mixing turned off;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5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Caveat: </a:t>
            </a:r>
            <a:r>
              <a:rPr lang="en-US" dirty="0" err="1" smtClean="0"/>
              <a:t>parametrized</a:t>
            </a:r>
            <a:r>
              <a:rPr lang="en-US" dirty="0" smtClean="0"/>
              <a:t> eddy </a:t>
            </a:r>
            <a:r>
              <a:rPr lang="en-US" dirty="0" err="1" smtClean="0"/>
              <a:t>meso</a:t>
            </a:r>
            <a:r>
              <a:rPr lang="en-US" dirty="0" smtClean="0"/>
              <a:t>-scale mixing turned off;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5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Caveat: </a:t>
            </a:r>
            <a:r>
              <a:rPr lang="en-US" dirty="0" err="1" smtClean="0"/>
              <a:t>parametrized</a:t>
            </a:r>
            <a:r>
              <a:rPr lang="en-US" dirty="0" smtClean="0"/>
              <a:t> eddy </a:t>
            </a:r>
            <a:r>
              <a:rPr lang="en-US" dirty="0" err="1" smtClean="0"/>
              <a:t>meso</a:t>
            </a:r>
            <a:r>
              <a:rPr lang="en-US" dirty="0" smtClean="0"/>
              <a:t>-scale mixing turned off;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5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Caveat: </a:t>
            </a:r>
            <a:r>
              <a:rPr lang="en-US" dirty="0" err="1" smtClean="0"/>
              <a:t>parametrized</a:t>
            </a:r>
            <a:r>
              <a:rPr lang="en-US" dirty="0" smtClean="0"/>
              <a:t> eddy </a:t>
            </a:r>
            <a:r>
              <a:rPr lang="en-US" dirty="0" err="1" smtClean="0"/>
              <a:t>meso</a:t>
            </a:r>
            <a:r>
              <a:rPr lang="en-US" dirty="0" smtClean="0"/>
              <a:t>-scale mixing turned off;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5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NorESM1-M and NorESM1-ME </a:t>
            </a:r>
          </a:p>
          <a:p>
            <a:endParaRPr lang="en-US" dirty="0"/>
          </a:p>
          <a:p>
            <a:r>
              <a:rPr lang="en-US" dirty="0" smtClean="0"/>
              <a:t>“representation of aerosols and their interaction with clouds”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20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 show Bergen and Oslo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65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1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63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6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92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77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 smtClean="0"/>
          </a:p>
          <a:p>
            <a:r>
              <a:rPr lang="en-US" dirty="0" smtClean="0"/>
              <a:t>-change colors of left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96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image" Target="../media/image6.jp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.png"/><Relationship Id="rId10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505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377" y="3607651"/>
            <a:ext cx="9142868" cy="2635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4293096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4100735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7"/>
          <a:stretch/>
        </p:blipFill>
        <p:spPr>
          <a:xfrm>
            <a:off x="0" y="1"/>
            <a:ext cx="9143245" cy="27550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>
          <a:xfrm>
            <a:off x="540068" y="6518975"/>
            <a:ext cx="424853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ARRANGEMENT DATO STED</a:t>
            </a:r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26" y="6425220"/>
            <a:ext cx="4096174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40000" y="63072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4023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074"/>
            <a:ext cx="3949882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rgbClr val="CED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8851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162"/>
            <a:ext cx="9144000" cy="601675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2720980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2528619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7"/>
          <a:stretch/>
        </p:blipFill>
        <p:spPr>
          <a:xfrm>
            <a:off x="0" y="1"/>
            <a:ext cx="9143245" cy="275506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540068" y="6518975"/>
            <a:ext cx="424795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ARRANGEMENT DATO STED</a:t>
            </a:r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26" y="6425220"/>
            <a:ext cx="4096174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4644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58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33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8064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09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5"/>
          </p:nvPr>
        </p:nvSpPr>
        <p:spPr>
          <a:xfrm>
            <a:off x="4645211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12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028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3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40068" y="2590800"/>
            <a:ext cx="3960000" cy="360197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4"/>
          </p:nvPr>
        </p:nvSpPr>
        <p:spPr>
          <a:xfrm>
            <a:off x="4647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5"/>
          </p:nvPr>
        </p:nvSpPr>
        <p:spPr>
          <a:xfrm>
            <a:off x="4644068" y="2590800"/>
            <a:ext cx="3960000" cy="360197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0068" y="980728"/>
            <a:ext cx="8064000" cy="5544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06122" y="6661769"/>
            <a:ext cx="210547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697078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>
            <a:off x="540068" y="836712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7"/>
          <a:stretch/>
        </p:blipFill>
        <p:spPr>
          <a:xfrm>
            <a:off x="0" y="1"/>
            <a:ext cx="9143245" cy="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1" r:id="rId8"/>
    <p:sldLayoutId id="2147483653" r:id="rId9"/>
    <p:sldLayoutId id="2147483655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82899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8575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1450" indent="-171450" algn="l" defTabSz="914400" rtl="0" eaLnBrk="1" latinLnBrk="0" hangingPunct="1">
        <a:spcBef>
          <a:spcPct val="20000"/>
        </a:spcBef>
        <a:buFont typeface="Wingdings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0" algn="l" defTabSz="914400" rtl="0" eaLnBrk="1" latinLnBrk="0" hangingPunct="1">
        <a:spcBef>
          <a:spcPct val="20000"/>
        </a:spcBef>
        <a:buFontTx/>
        <a:buNone/>
        <a:defRPr sz="1000" kern="1200">
          <a:solidFill>
            <a:srgbClr val="697078"/>
          </a:solidFill>
          <a:latin typeface="+mn-lt"/>
          <a:ea typeface="+mn-ea"/>
          <a:cs typeface="+mn-cs"/>
        </a:defRPr>
      </a:lvl4pPr>
      <a:lvl5pPr marL="180000" indent="0" algn="l" defTabSz="914400" rtl="0" eaLnBrk="1" latinLnBrk="0" hangingPunct="1">
        <a:spcBef>
          <a:spcPct val="20000"/>
        </a:spcBef>
        <a:buFontTx/>
        <a:buNone/>
        <a:defRPr sz="800" kern="1200">
          <a:solidFill>
            <a:srgbClr val="6970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540068" y="2230241"/>
            <a:ext cx="7992372" cy="109260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nb-NO" sz="3000" dirty="0" smtClean="0"/>
              <a:t>Norwegian </a:t>
            </a:r>
            <a:r>
              <a:rPr lang="nb-NO" sz="3000" noProof="1" smtClean="0"/>
              <a:t>Earth System Model</a:t>
            </a:r>
            <a:r>
              <a:rPr lang="nb-NO" sz="3000" dirty="0" smtClean="0"/>
              <a:t> (</a:t>
            </a:r>
            <a:r>
              <a:rPr lang="nb-NO" sz="3000" dirty="0" err="1" smtClean="0"/>
              <a:t>NorESM</a:t>
            </a:r>
            <a:r>
              <a:rPr lang="nb-NO" sz="3000" dirty="0" smtClean="0"/>
              <a:t>)</a:t>
            </a:r>
            <a:br>
              <a:rPr lang="nb-NO" sz="3000" dirty="0" smtClean="0"/>
            </a:br>
            <a:r>
              <a:rPr lang="nb-NO" sz="3000" dirty="0" err="1" smtClean="0"/>
              <a:t>preparing</a:t>
            </a:r>
            <a:r>
              <a:rPr lang="nb-NO" sz="3000" dirty="0" smtClean="0"/>
              <a:t> for CMIP6</a:t>
            </a:r>
            <a:endParaRPr lang="nb-NO" sz="3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>
          <a:xfrm>
            <a:off x="540068" y="6518975"/>
            <a:ext cx="4248531" cy="384721"/>
          </a:xfrm>
        </p:spPr>
        <p:txBody>
          <a:bodyPr/>
          <a:lstStyle/>
          <a:p>
            <a:r>
              <a:rPr lang="nb-NO" dirty="0" smtClean="0"/>
              <a:t>CCLICS</a:t>
            </a:r>
            <a:r>
              <a:rPr lang="nb-NO" dirty="0"/>
              <a:t> </a:t>
            </a:r>
            <a:r>
              <a:rPr lang="nb-NO" dirty="0" smtClean="0"/>
              <a:t>WORKSHOP, TAIPEI 25-27 nov 2016</a:t>
            </a:r>
            <a:endParaRPr lang="nb-NO" dirty="0"/>
          </a:p>
          <a:p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011998" y="3908565"/>
            <a:ext cx="7120058" cy="1548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dirty="0" smtClean="0"/>
          </a:p>
          <a:p>
            <a:pPr algn="ctr">
              <a:lnSpc>
                <a:spcPct val="120000"/>
              </a:lnSpc>
            </a:pPr>
            <a:r>
              <a:rPr lang="en-US" sz="1600" b="1" dirty="0" smtClean="0"/>
              <a:t>Ingo Bethke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ingo.bethke@bjerknes.uib.no</a:t>
            </a:r>
            <a:r>
              <a:rPr lang="en-US" sz="1600" dirty="0" smtClean="0"/>
              <a:t>) with contributions from 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/>
              <a:t>Mats Bentsen, </a:t>
            </a:r>
            <a:r>
              <a:rPr lang="en-US" sz="1600" dirty="0"/>
              <a:t>Francois </a:t>
            </a:r>
            <a:r>
              <a:rPr lang="en-US" sz="1600" dirty="0" err="1"/>
              <a:t>Counillon</a:t>
            </a:r>
            <a:r>
              <a:rPr lang="en-US" sz="1600" dirty="0" smtClean="0"/>
              <a:t>, Alf </a:t>
            </a:r>
            <a:r>
              <a:rPr lang="en-US" sz="1600" dirty="0" err="1" smtClean="0"/>
              <a:t>Grini</a:t>
            </a:r>
            <a:r>
              <a:rPr lang="en-US" sz="1600" dirty="0" smtClean="0"/>
              <a:t>, </a:t>
            </a:r>
            <a:r>
              <a:rPr lang="en-US" sz="1600" dirty="0" err="1" smtClean="0"/>
              <a:t>Trond</a:t>
            </a:r>
            <a:r>
              <a:rPr lang="en-US" sz="1600" dirty="0" smtClean="0"/>
              <a:t> </a:t>
            </a:r>
            <a:r>
              <a:rPr lang="en-US" sz="1600" dirty="0" err="1" smtClean="0"/>
              <a:t>Iversen</a:t>
            </a:r>
            <a:r>
              <a:rPr lang="en-US" sz="1600" dirty="0" smtClean="0"/>
              <a:t>, </a:t>
            </a:r>
            <a:r>
              <a:rPr lang="en-US" sz="1600" dirty="0"/>
              <a:t>Noel </a:t>
            </a:r>
            <a:r>
              <a:rPr lang="en-US" sz="1600" dirty="0" err="1" smtClean="0"/>
              <a:t>Keenlyside</a:t>
            </a:r>
            <a:r>
              <a:rPr lang="en-US" sz="1600" dirty="0" smtClean="0"/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/>
              <a:t>Alf </a:t>
            </a:r>
            <a:r>
              <a:rPr lang="en-US" sz="1600" dirty="0" err="1" smtClean="0"/>
              <a:t>Kirkevåg</a:t>
            </a:r>
            <a:r>
              <a:rPr lang="en-US" sz="1600" dirty="0" smtClean="0"/>
              <a:t>, Pierre </a:t>
            </a:r>
            <a:r>
              <a:rPr lang="en-US" sz="1600" dirty="0" err="1"/>
              <a:t>Rampal</a:t>
            </a:r>
            <a:r>
              <a:rPr lang="en-US" sz="1600" dirty="0"/>
              <a:t>, </a:t>
            </a:r>
            <a:r>
              <a:rPr lang="en-US" sz="1600" dirty="0" err="1"/>
              <a:t>Jörg</a:t>
            </a:r>
            <a:r>
              <a:rPr lang="en-US" sz="1600" dirty="0"/>
              <a:t> </a:t>
            </a:r>
            <a:r>
              <a:rPr lang="en-US" sz="1600" dirty="0" smtClean="0"/>
              <a:t>Schwinger, Jerry </a:t>
            </a:r>
            <a:r>
              <a:rPr lang="en-US" sz="1600" dirty="0" err="1" smtClean="0"/>
              <a:t>Tjiputra</a:t>
            </a:r>
            <a:r>
              <a:rPr lang="en-US" sz="1600" dirty="0" smtClean="0"/>
              <a:t> and others     </a:t>
            </a:r>
          </a:p>
          <a:p>
            <a:pPr algn="ctr">
              <a:lnSpc>
                <a:spcPct val="120000"/>
              </a:lnSpc>
            </a:pPr>
            <a:endParaRPr lang="en-US" dirty="0"/>
          </a:p>
        </p:txBody>
      </p:sp>
      <p:pic>
        <p:nvPicPr>
          <p:cNvPr id="17" name="Picture 16" descr="logo_epocas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665812"/>
            <a:ext cx="1005840" cy="571500"/>
          </a:xfrm>
          <a:prstGeom prst="rect">
            <a:avLst/>
          </a:prstGeom>
        </p:spPr>
      </p:pic>
      <p:pic>
        <p:nvPicPr>
          <p:cNvPr id="2" name="Picture 1" descr="ev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61" y="5702773"/>
            <a:ext cx="548640" cy="548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Introduction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NorESM2 plans for CMIP6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232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CAM-Oslo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10</a:t>
            </a:fld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55446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Research focus – climate sensitivity to anthropogenic aerosol emissions </a:t>
            </a:r>
          </a:p>
        </p:txBody>
      </p:sp>
      <p:pic>
        <p:nvPicPr>
          <p:cNvPr id="3" name="Picture 2" descr="aeroc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7" y="2708920"/>
            <a:ext cx="8502446" cy="2306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836" y="2132856"/>
            <a:ext cx="787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Effective </a:t>
            </a:r>
            <a:r>
              <a:rPr lang="en-US" dirty="0" err="1" smtClean="0"/>
              <a:t>radiative</a:t>
            </a:r>
            <a:r>
              <a:rPr lang="en-US" dirty="0" smtClean="0"/>
              <a:t> forcing (present day – pre-industrial aerosol emissions)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13176"/>
            <a:ext cx="3815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ARI=direct effect      ACI=indirect effects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5013176"/>
            <a:ext cx="22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Courtesy: Alf </a:t>
            </a:r>
            <a:r>
              <a:rPr lang="en-US" sz="1600" dirty="0" err="1" smtClean="0"/>
              <a:t>Kirkevåg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1763688" y="429309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63888" y="4293096"/>
            <a:ext cx="32403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92280" y="4293096"/>
            <a:ext cx="159832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316416" y="206084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793" y="5589240"/>
            <a:ext cx="60485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Total </a:t>
            </a:r>
            <a:r>
              <a:rPr lang="en-US" dirty="0">
                <a:solidFill>
                  <a:srgbClr val="0000FF"/>
                </a:solidFill>
              </a:rPr>
              <a:t>EFR </a:t>
            </a:r>
            <a:r>
              <a:rPr lang="en-US" dirty="0" smtClean="0">
                <a:solidFill>
                  <a:srgbClr val="0000FF"/>
                </a:solidFill>
              </a:rPr>
              <a:t>~50</a:t>
            </a:r>
            <a:r>
              <a:rPr lang="en-US" dirty="0">
                <a:solidFill>
                  <a:srgbClr val="0000FF"/>
                </a:solidFill>
              </a:rPr>
              <a:t>% higher in CAM-MAM than in CAM-OSLO </a:t>
            </a:r>
          </a:p>
        </p:txBody>
      </p:sp>
    </p:spTree>
    <p:extLst>
      <p:ext uri="{BB962C8B-B14F-4D97-AF65-F5344CB8AC3E}">
        <p14:creationId xmlns:p14="http://schemas.microsoft.com/office/powerpoint/2010/main" val="19064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CAM-Oslo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11</a:t>
            </a:fld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55446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900" dirty="0" smtClean="0"/>
              <a:t>NorESM2 </a:t>
            </a:r>
            <a:r>
              <a:rPr lang="en-US" sz="1900" dirty="0" smtClean="0"/>
              <a:t>CMIP6 developments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900" dirty="0" smtClean="0"/>
              <a:t>new sea spray emission </a:t>
            </a:r>
            <a:r>
              <a:rPr lang="en-US" sz="1900" dirty="0" err="1" smtClean="0"/>
              <a:t>parametrization</a:t>
            </a:r>
            <a:r>
              <a:rPr lang="en-US" sz="1900" dirty="0" smtClean="0"/>
              <a:t> (Salter et al. 2015)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900" dirty="0"/>
              <a:t>explicit particle formation from biogenic precursors (</a:t>
            </a:r>
            <a:r>
              <a:rPr lang="en-US" sz="1900" dirty="0" err="1"/>
              <a:t>Makkonen</a:t>
            </a:r>
            <a:r>
              <a:rPr lang="en-US" sz="1900" dirty="0"/>
              <a:t> et al. 2014) </a:t>
            </a:r>
            <a:endParaRPr lang="en-US" sz="19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900" dirty="0" smtClean="0"/>
              <a:t>interactive DMS and marine primary organic matter </a:t>
            </a:r>
            <a:r>
              <a:rPr lang="en-US" sz="1600" i="1" dirty="0" smtClean="0"/>
              <a:t>(will show results later)</a:t>
            </a:r>
            <a:endParaRPr lang="en-US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900" dirty="0" smtClean="0"/>
              <a:t>interactive aerosol – ice nucleation (based on Wang et al. 2014)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900" dirty="0"/>
              <a:t>Nitrate aerosols under </a:t>
            </a:r>
            <a:r>
              <a:rPr lang="en-US" sz="1900" dirty="0" smtClean="0"/>
              <a:t>development</a:t>
            </a:r>
            <a:r>
              <a:rPr lang="en-US" sz="1900" dirty="0"/>
              <a:t> </a:t>
            </a:r>
            <a:r>
              <a:rPr lang="en-US" sz="1900" dirty="0" smtClean="0"/>
              <a:t>for </a:t>
            </a:r>
            <a:r>
              <a:rPr lang="en-US" sz="1900" dirty="0"/>
              <a:t>use in </a:t>
            </a:r>
            <a:r>
              <a:rPr lang="en-US" sz="1900" dirty="0" err="1"/>
              <a:t>AerChemMIP</a:t>
            </a:r>
            <a:endParaRPr lang="en-US" sz="1900" dirty="0" smtClean="0"/>
          </a:p>
          <a:p>
            <a:pPr>
              <a:lnSpc>
                <a:spcPct val="120000"/>
              </a:lnSpc>
            </a:pPr>
            <a:endParaRPr lang="en-US" sz="1900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900" dirty="0"/>
          </a:p>
        </p:txBody>
      </p:sp>
      <p:sp>
        <p:nvSpPr>
          <p:cNvPr id="17" name="TextBox 16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265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NorESM</a:t>
            </a:r>
            <a:r>
              <a:rPr lang="en-US" dirty="0" smtClean="0"/>
              <a:t> ocean component (</a:t>
            </a:r>
            <a:r>
              <a:rPr lang="en-US" dirty="0" err="1" smtClean="0"/>
              <a:t>NorESM</a:t>
            </a:r>
            <a:r>
              <a:rPr lang="en-US" dirty="0" smtClean="0"/>
              <a:t>-O)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12</a:t>
            </a:fld>
            <a:endParaRPr lang="nb-NO"/>
          </a:p>
        </p:txBody>
      </p:sp>
      <p:pic>
        <p:nvPicPr>
          <p:cNvPr id="7" name="Picture 6" descr="SO_temperature_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04" y="2492896"/>
            <a:ext cx="3280792" cy="2523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4941168"/>
            <a:ext cx="3284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Meridional</a:t>
            </a:r>
            <a:r>
              <a:rPr lang="en-US" sz="1200" dirty="0" smtClean="0"/>
              <a:t> T section through Southern Ocean</a:t>
            </a:r>
            <a:endParaRPr lang="en-US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55446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What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based on the Miami Isopycnic Coordinate Ocean Model (MICOM)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further developed at the </a:t>
            </a:r>
            <a:r>
              <a:rPr lang="en-US" dirty="0" err="1" smtClean="0"/>
              <a:t>Bjerknes</a:t>
            </a:r>
            <a:r>
              <a:rPr lang="en-US" dirty="0" smtClean="0"/>
              <a:t> Centre in Bergen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earlier version used as ocean component of the Bergen Climate Model (BCM)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492896"/>
            <a:ext cx="5040560" cy="236788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82899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1450" indent="-1714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Key features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natural representation of motion (overflows, </a:t>
            </a:r>
            <a:r>
              <a:rPr lang="en-US" dirty="0" err="1" smtClean="0"/>
              <a:t>thermohaline</a:t>
            </a:r>
            <a:r>
              <a:rPr lang="en-US" dirty="0" smtClean="0"/>
              <a:t> circulation, potential </a:t>
            </a:r>
            <a:r>
              <a:rPr lang="en-US" dirty="0" err="1" smtClean="0"/>
              <a:t>vorticity</a:t>
            </a:r>
            <a:r>
              <a:rPr lang="en-US" dirty="0" smtClean="0"/>
              <a:t>) as water tends to follow surfaces of constant density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spurious </a:t>
            </a:r>
            <a:r>
              <a:rPr lang="en-US" dirty="0" err="1" smtClean="0"/>
              <a:t>diapycnal</a:t>
            </a:r>
            <a:r>
              <a:rPr lang="en-US" dirty="0" smtClean="0"/>
              <a:t> mixing is minimized -&gt; (nearly) closed energy budget   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accurate conservation and transformation of water mass and tracer properties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552" y="4877544"/>
            <a:ext cx="8453402" cy="2367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82899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1450" indent="-1714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Research focus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water mass transformation and exchanges in the North Atlantic and Arctic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climate variability and trends on decadal-to-centennial time scales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ocean heat uptake and vertical redistribution -&gt; climate sensitivity &amp; sea level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ice sheet – ocean interactions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282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NorESM</a:t>
            </a:r>
            <a:r>
              <a:rPr lang="en-US" dirty="0" smtClean="0"/>
              <a:t> ocean component (</a:t>
            </a:r>
            <a:r>
              <a:rPr lang="en-US" dirty="0" err="1" smtClean="0"/>
              <a:t>NorESM</a:t>
            </a:r>
            <a:r>
              <a:rPr lang="en-US" dirty="0" smtClean="0"/>
              <a:t>-O) – dynamical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13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5544616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ea typeface="Arial" charset="0"/>
                <a:cs typeface="Cambria"/>
              </a:rPr>
              <a:t>Mass </a:t>
            </a:r>
            <a:r>
              <a:rPr lang="en-US" b="1" dirty="0">
                <a:ea typeface="Arial" charset="0"/>
                <a:cs typeface="Cambria"/>
              </a:rPr>
              <a:t>conserving </a:t>
            </a:r>
            <a:r>
              <a:rPr lang="en-US" dirty="0">
                <a:ea typeface="Arial" charset="0"/>
                <a:cs typeface="Cambria"/>
              </a:rPr>
              <a:t>formulation (non-</a:t>
            </a:r>
            <a:r>
              <a:rPr lang="en-US" dirty="0" err="1">
                <a:ea typeface="Arial" charset="0"/>
                <a:cs typeface="Cambria"/>
              </a:rPr>
              <a:t>Boussinesq</a:t>
            </a:r>
            <a:r>
              <a:rPr lang="en-US" dirty="0">
                <a:ea typeface="Arial" charset="0"/>
                <a:cs typeface="Cambria"/>
              </a:rPr>
              <a:t>).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b="1" dirty="0">
                <a:ea typeface="Arial" charset="0"/>
                <a:cs typeface="Cambria"/>
              </a:rPr>
              <a:t>Leap-frog</a:t>
            </a:r>
            <a:r>
              <a:rPr lang="en-US" dirty="0">
                <a:ea typeface="Arial" charset="0"/>
                <a:cs typeface="Cambria"/>
              </a:rPr>
              <a:t> and forward-backward time-stepping for the </a:t>
            </a:r>
            <a:r>
              <a:rPr lang="en-US" dirty="0" err="1">
                <a:ea typeface="Arial" charset="0"/>
                <a:cs typeface="Cambria"/>
              </a:rPr>
              <a:t>baroclinic</a:t>
            </a:r>
            <a:r>
              <a:rPr lang="en-US" dirty="0">
                <a:ea typeface="Arial" charset="0"/>
                <a:cs typeface="Cambria"/>
              </a:rPr>
              <a:t> and </a:t>
            </a:r>
            <a:r>
              <a:rPr lang="en-US" dirty="0" err="1">
                <a:ea typeface="Arial" charset="0"/>
                <a:cs typeface="Cambria"/>
              </a:rPr>
              <a:t>barotropic</a:t>
            </a:r>
            <a:r>
              <a:rPr lang="en-US" dirty="0">
                <a:ea typeface="Arial" charset="0"/>
                <a:cs typeface="Cambria"/>
              </a:rPr>
              <a:t> mode, respectively.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b="1" dirty="0">
                <a:ea typeface="Arial" charset="0"/>
                <a:cs typeface="Cambria"/>
              </a:rPr>
              <a:t>Arakawa C-grid </a:t>
            </a:r>
            <a:r>
              <a:rPr lang="en-US" dirty="0">
                <a:ea typeface="Arial" charset="0"/>
                <a:cs typeface="Cambria"/>
              </a:rPr>
              <a:t>horizontal discretization.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dirty="0">
                <a:ea typeface="Arial" charset="0"/>
                <a:cs typeface="Cambria"/>
              </a:rPr>
              <a:t>Momentum equations formulated in vector invariant form and solved with a </a:t>
            </a:r>
            <a:r>
              <a:rPr lang="en-US" b="1" dirty="0">
                <a:ea typeface="Arial" charset="0"/>
                <a:cs typeface="Cambria"/>
              </a:rPr>
              <a:t>potential </a:t>
            </a:r>
            <a:r>
              <a:rPr lang="en-US" b="1" dirty="0" err="1">
                <a:ea typeface="Arial" charset="0"/>
                <a:cs typeface="Cambria"/>
              </a:rPr>
              <a:t>vorticity</a:t>
            </a:r>
            <a:r>
              <a:rPr lang="en-US" b="1" dirty="0">
                <a:ea typeface="Arial" charset="0"/>
                <a:cs typeface="Cambria"/>
              </a:rPr>
              <a:t>/</a:t>
            </a:r>
            <a:r>
              <a:rPr lang="en-US" b="1" dirty="0" err="1">
                <a:ea typeface="Arial" charset="0"/>
                <a:cs typeface="Cambria"/>
              </a:rPr>
              <a:t>enstrophy</a:t>
            </a:r>
            <a:r>
              <a:rPr lang="en-US" b="1" dirty="0">
                <a:ea typeface="Arial" charset="0"/>
                <a:cs typeface="Cambria"/>
              </a:rPr>
              <a:t> conserving </a:t>
            </a:r>
            <a:r>
              <a:rPr lang="en-US" dirty="0">
                <a:ea typeface="Arial" charset="0"/>
                <a:cs typeface="Cambria"/>
              </a:rPr>
              <a:t>scheme (</a:t>
            </a:r>
            <a:r>
              <a:rPr lang="en-US" dirty="0" err="1">
                <a:ea typeface="Arial" charset="0"/>
                <a:cs typeface="Cambria"/>
              </a:rPr>
              <a:t>Sadourny</a:t>
            </a:r>
            <a:r>
              <a:rPr lang="en-US" dirty="0">
                <a:ea typeface="Arial" charset="0"/>
                <a:cs typeface="Cambria"/>
              </a:rPr>
              <a:t>, 1975).</a:t>
            </a:r>
            <a:endParaRPr lang="en-US" dirty="0">
              <a:cs typeface="Cambria"/>
            </a:endParaRP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Cambria"/>
              </a:rPr>
              <a:t>Layer thickness and tracer </a:t>
            </a:r>
            <a:r>
              <a:rPr lang="en-US" b="1" dirty="0">
                <a:cs typeface="Cambria"/>
              </a:rPr>
              <a:t>advection by incremental remapping </a:t>
            </a:r>
            <a:r>
              <a:rPr lang="en-US" dirty="0">
                <a:cs typeface="Cambria"/>
              </a:rPr>
              <a:t>(Dukowicz and Baumgardner, 2000).</a:t>
            </a:r>
          </a:p>
          <a:p>
            <a:pPr marL="266700" indent="-266700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Cambria"/>
              </a:rPr>
              <a:t>Accurate vertical integration of the </a:t>
            </a:r>
            <a:r>
              <a:rPr lang="en-US" b="1" dirty="0">
                <a:cs typeface="Cambria"/>
              </a:rPr>
              <a:t>in</a:t>
            </a:r>
            <a:r>
              <a:rPr lang="en-US" dirty="0">
                <a:cs typeface="Cambria"/>
              </a:rPr>
              <a:t> </a:t>
            </a:r>
            <a:r>
              <a:rPr lang="en-US" b="1" dirty="0">
                <a:cs typeface="Cambria"/>
              </a:rPr>
              <a:t>situ density in the evaluation of the pressure gradient </a:t>
            </a:r>
            <a:r>
              <a:rPr lang="en-US" dirty="0">
                <a:cs typeface="Cambria"/>
              </a:rPr>
              <a:t>force.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39389" y="4678027"/>
            <a:ext cx="40652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computationally efficient</a:t>
            </a: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good conservation of properties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leap-frog replaced in future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NorESM</a:t>
            </a:r>
            <a:r>
              <a:rPr lang="en-US" dirty="0" smtClean="0"/>
              <a:t> ocean component (</a:t>
            </a:r>
            <a:r>
              <a:rPr lang="en-US" dirty="0" err="1" smtClean="0"/>
              <a:t>NorESM</a:t>
            </a:r>
            <a:r>
              <a:rPr lang="en-US" dirty="0" smtClean="0"/>
              <a:t>-O) –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14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6940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ea typeface="Arial" charset="0"/>
                <a:cs typeface="Cambria"/>
              </a:rPr>
              <a:t>S</a:t>
            </a:r>
            <a:r>
              <a:rPr lang="en-US" sz="1700" b="1" dirty="0" smtClean="0">
                <a:ea typeface="Arial" charset="0"/>
                <a:cs typeface="Cambria"/>
              </a:rPr>
              <a:t>urface </a:t>
            </a:r>
            <a:r>
              <a:rPr lang="en-US" sz="1700" b="1" dirty="0">
                <a:ea typeface="Arial" charset="0"/>
                <a:cs typeface="Cambria"/>
              </a:rPr>
              <a:t>bulk mixed </a:t>
            </a:r>
            <a:r>
              <a:rPr lang="en-US" sz="1700" b="1" dirty="0" smtClean="0">
                <a:ea typeface="Arial" charset="0"/>
                <a:cs typeface="Cambria"/>
              </a:rPr>
              <a:t>layer</a:t>
            </a:r>
            <a:endParaRPr lang="en-US" sz="1700" b="1" dirty="0">
              <a:ea typeface="Arial" charset="0"/>
              <a:cs typeface="Cambria"/>
            </a:endParaRP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The </a:t>
            </a:r>
            <a:r>
              <a:rPr lang="en-US" sz="1700" dirty="0" smtClean="0">
                <a:ea typeface="Arial" charset="0"/>
                <a:cs typeface="Cambria"/>
              </a:rPr>
              <a:t>depth (detrainment/entrainment) </a:t>
            </a:r>
            <a:r>
              <a:rPr lang="en-US" sz="1700" dirty="0">
                <a:ea typeface="Arial" charset="0"/>
                <a:cs typeface="Cambria"/>
              </a:rPr>
              <a:t>is estimated with a Kraus-Turner type turbulent kinetic energy </a:t>
            </a:r>
            <a:r>
              <a:rPr lang="en-US" sz="1700" dirty="0" smtClean="0">
                <a:ea typeface="Arial" charset="0"/>
                <a:cs typeface="Cambria"/>
              </a:rPr>
              <a:t>TKE model </a:t>
            </a:r>
            <a:r>
              <a:rPr lang="en-US" sz="1700" dirty="0">
                <a:ea typeface="Arial" charset="0"/>
                <a:cs typeface="Cambria"/>
              </a:rPr>
              <a:t>(</a:t>
            </a:r>
            <a:r>
              <a:rPr lang="en-US" sz="1700" dirty="0" err="1">
                <a:ea typeface="Arial" charset="0"/>
                <a:cs typeface="Cambria"/>
              </a:rPr>
              <a:t>Oberhuber</a:t>
            </a:r>
            <a:r>
              <a:rPr lang="en-US" sz="1700" dirty="0">
                <a:ea typeface="Arial" charset="0"/>
                <a:cs typeface="Cambria"/>
              </a:rPr>
              <a:t>, 1993).</a:t>
            </a: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Extended with a parameterization of </a:t>
            </a:r>
            <a:r>
              <a:rPr lang="en-US" sz="1700" dirty="0" err="1">
                <a:ea typeface="Arial" charset="0"/>
                <a:cs typeface="Cambria"/>
              </a:rPr>
              <a:t>restratification</a:t>
            </a:r>
            <a:r>
              <a:rPr lang="en-US" sz="1700" dirty="0">
                <a:ea typeface="Arial" charset="0"/>
                <a:cs typeface="Cambria"/>
              </a:rPr>
              <a:t> by </a:t>
            </a:r>
            <a:r>
              <a:rPr lang="en-US" sz="1700" dirty="0" err="1">
                <a:ea typeface="Arial" charset="0"/>
                <a:cs typeface="Cambria"/>
              </a:rPr>
              <a:t>submesoscale</a:t>
            </a:r>
            <a:r>
              <a:rPr lang="en-US" sz="1700" dirty="0">
                <a:ea typeface="Arial" charset="0"/>
                <a:cs typeface="Cambria"/>
              </a:rPr>
              <a:t> eddies (Fox-Kemper et al., 2008).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Eddy </a:t>
            </a:r>
            <a:r>
              <a:rPr lang="en-US" sz="1700" dirty="0" smtClean="0">
                <a:ea typeface="Arial" charset="0"/>
                <a:cs typeface="Cambria"/>
              </a:rPr>
              <a:t>mixing</a:t>
            </a:r>
            <a:endParaRPr lang="en-US" sz="1700" dirty="0">
              <a:ea typeface="Arial" charset="0"/>
              <a:cs typeface="Cambria"/>
            </a:endParaRP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The parameterization of thickness (Gent and McWilliams (GM), 1990) and </a:t>
            </a:r>
            <a:r>
              <a:rPr lang="en-US" sz="1700" dirty="0" err="1">
                <a:ea typeface="Arial" charset="0"/>
                <a:cs typeface="Cambria"/>
              </a:rPr>
              <a:t>isopycnal</a:t>
            </a:r>
            <a:r>
              <a:rPr lang="en-US" sz="1700" dirty="0">
                <a:ea typeface="Arial" charset="0"/>
                <a:cs typeface="Cambria"/>
              </a:rPr>
              <a:t> eddy diffusivities follows the diagnostic version of the eddy closure of Eden and </a:t>
            </a:r>
            <a:r>
              <a:rPr lang="en-US" sz="1700" dirty="0" err="1">
                <a:ea typeface="Arial" charset="0"/>
                <a:cs typeface="Cambria"/>
              </a:rPr>
              <a:t>Greatbatch</a:t>
            </a:r>
            <a:r>
              <a:rPr lang="en-US" sz="1700" dirty="0">
                <a:ea typeface="Arial" charset="0"/>
                <a:cs typeface="Cambria"/>
              </a:rPr>
              <a:t> (2008).</a:t>
            </a: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ea typeface="Arial" charset="0"/>
                <a:cs typeface="Cambria"/>
              </a:rPr>
              <a:t>The</a:t>
            </a:r>
            <a:r>
              <a:rPr lang="en-US" sz="1700" dirty="0">
                <a:ea typeface="Arial" charset="0"/>
                <a:cs typeface="Cambria"/>
              </a:rPr>
              <a:t> </a:t>
            </a:r>
            <a:r>
              <a:rPr lang="en-US" sz="1700" b="1" dirty="0">
                <a:ea typeface="Arial" charset="0"/>
                <a:cs typeface="Cambria"/>
              </a:rPr>
              <a:t>eddy diffusivities are reduced when the grid </a:t>
            </a:r>
            <a:r>
              <a:rPr lang="en-US" sz="1700" b="1" dirty="0" smtClean="0">
                <a:ea typeface="Arial" charset="0"/>
                <a:cs typeface="Cambria"/>
              </a:rPr>
              <a:t>resolves </a:t>
            </a:r>
            <a:r>
              <a:rPr lang="en-US" sz="1700" b="1" dirty="0">
                <a:ea typeface="Arial" charset="0"/>
                <a:cs typeface="Cambria"/>
              </a:rPr>
              <a:t>the first </a:t>
            </a:r>
            <a:r>
              <a:rPr lang="en-US" sz="1700" b="1" dirty="0" err="1">
                <a:ea typeface="Arial" charset="0"/>
                <a:cs typeface="Cambria"/>
              </a:rPr>
              <a:t>baroclinic</a:t>
            </a:r>
            <a:r>
              <a:rPr lang="en-US" sz="1700" b="1" dirty="0">
                <a:ea typeface="Arial" charset="0"/>
                <a:cs typeface="Cambria"/>
              </a:rPr>
              <a:t> </a:t>
            </a:r>
            <a:r>
              <a:rPr lang="en-US" sz="1700" b="1" dirty="0" err="1">
                <a:ea typeface="Arial" charset="0"/>
                <a:cs typeface="Cambria"/>
              </a:rPr>
              <a:t>Rossby</a:t>
            </a:r>
            <a:r>
              <a:rPr lang="en-US" sz="1700" b="1" dirty="0">
                <a:ea typeface="Arial" charset="0"/>
                <a:cs typeface="Cambria"/>
              </a:rPr>
              <a:t> radius</a:t>
            </a:r>
            <a:r>
              <a:rPr lang="en-US" sz="1700" dirty="0">
                <a:ea typeface="Arial" charset="0"/>
                <a:cs typeface="Cambria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ea typeface="Arial" charset="0"/>
                <a:cs typeface="Cambria"/>
              </a:rPr>
              <a:t>Diapycnal</a:t>
            </a:r>
            <a:r>
              <a:rPr lang="en-US" sz="1700" dirty="0">
                <a:ea typeface="Arial" charset="0"/>
                <a:cs typeface="Cambria"/>
              </a:rPr>
              <a:t> </a:t>
            </a:r>
            <a:r>
              <a:rPr lang="en-US" sz="1700" dirty="0" smtClean="0">
                <a:ea typeface="Arial" charset="0"/>
                <a:cs typeface="Cambria"/>
              </a:rPr>
              <a:t>mixing</a:t>
            </a:r>
            <a:endParaRPr lang="en-US" sz="1700" dirty="0">
              <a:ea typeface="Arial" charset="0"/>
              <a:cs typeface="Cambria"/>
            </a:endParaRP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Background diffusivity is vertically constant but with a latitude dependence following Gregg et al. (2003).</a:t>
            </a: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Shear driven mixing follows Large et al. (1994) but with increased maximum allowable mixing near the ocean bottom to provide sufficient mixing downstream of overflows.</a:t>
            </a: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Mixing driven by energy extracted from the mean flow by bottom drag.</a:t>
            </a:r>
          </a:p>
          <a:p>
            <a:pPr marL="723900" lvl="1" indent="-2667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a typeface="Arial" charset="0"/>
                <a:cs typeface="Cambria"/>
              </a:rPr>
              <a:t>Tidally driven mixing according to Simmons et al. (2004)</a:t>
            </a:r>
            <a:r>
              <a:rPr lang="en-US" sz="1700" dirty="0" smtClean="0">
                <a:ea typeface="Arial" charset="0"/>
                <a:cs typeface="Cambria"/>
              </a:rPr>
              <a:t>.</a:t>
            </a:r>
            <a:endParaRPr lang="en-US" sz="1700" dirty="0"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1305038" y="897118"/>
            <a:ext cx="1875986" cy="419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9389" y="3565170"/>
            <a:ext cx="8144831" cy="757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NorESM</a:t>
            </a:r>
            <a:r>
              <a:rPr lang="en-US" dirty="0" smtClean="0"/>
              <a:t> ocean component (</a:t>
            </a:r>
            <a:r>
              <a:rPr lang="en-US" dirty="0" err="1" smtClean="0"/>
              <a:t>NorESM</a:t>
            </a:r>
            <a:r>
              <a:rPr lang="en-US" dirty="0" smtClean="0"/>
              <a:t>-O)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15</a:t>
            </a:fld>
            <a:endParaRPr lang="nb-NO"/>
          </a:p>
        </p:txBody>
      </p:sp>
      <p:pic>
        <p:nvPicPr>
          <p:cNvPr id="6" name="Picture 5" descr="amoc_N1850_f19_tn11_01_default_NBF1850OC_f19_tn11_01_0726-10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1" y="1421408"/>
            <a:ext cx="6270139" cy="2315503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40068" y="980728"/>
            <a:ext cx="8064000" cy="16057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Atlantic </a:t>
            </a:r>
            <a:r>
              <a:rPr lang="en-US" sz="2000" dirty="0" err="1" smtClean="0"/>
              <a:t>meriodional</a:t>
            </a:r>
            <a:r>
              <a:rPr lang="en-US" sz="2000" dirty="0" smtClean="0"/>
              <a:t> overturning circulation much improved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16433" y="960659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  <p:sp>
        <p:nvSpPr>
          <p:cNvPr id="10" name="Content Placeholder 18"/>
          <p:cNvSpPr txBox="1">
            <a:spLocks/>
          </p:cNvSpPr>
          <p:nvPr/>
        </p:nvSpPr>
        <p:spPr>
          <a:xfrm>
            <a:off x="529340" y="3801207"/>
            <a:ext cx="8064000" cy="279319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82899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1450" indent="-1714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positive bias in subtropical surface salinities (mirrored by negative bias at intermediate levels)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increased salt advection to </a:t>
            </a:r>
            <a:r>
              <a:rPr lang="en-US" dirty="0" err="1" smtClean="0"/>
              <a:t>subpolar</a:t>
            </a:r>
            <a:r>
              <a:rPr lang="en-US" dirty="0" smtClean="0"/>
              <a:t> North Atlantic 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increased dense </a:t>
            </a:r>
            <a:r>
              <a:rPr lang="en-US" dirty="0"/>
              <a:t>water formation </a:t>
            </a:r>
            <a:r>
              <a:rPr lang="en-US" dirty="0" smtClean="0"/>
              <a:t>leading to intensification of AMOC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 – revised implementation of GM eddy mixing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old formulation: layer interface smoothing, only active below mixed layer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formulation: true Gent-McWilliams implementation, extending to surface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9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NorESM</a:t>
            </a:r>
            <a:r>
              <a:rPr lang="en-US" dirty="0" smtClean="0"/>
              <a:t> ocean component (</a:t>
            </a:r>
            <a:r>
              <a:rPr lang="en-US" dirty="0" err="1" smtClean="0"/>
              <a:t>NorESM</a:t>
            </a:r>
            <a:r>
              <a:rPr lang="en-US" dirty="0" smtClean="0"/>
              <a:t>-O)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16</a:t>
            </a:fld>
            <a:endParaRPr lang="nb-NO"/>
          </a:p>
        </p:txBody>
      </p:sp>
      <p:pic>
        <p:nvPicPr>
          <p:cNvPr id="8" name="Picture 7" descr="sstice_north-atlantic_1de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4474464" cy="4477512"/>
          </a:xfrm>
          <a:prstGeom prst="rect">
            <a:avLst/>
          </a:prstGeom>
        </p:spPr>
      </p:pic>
      <p:pic>
        <p:nvPicPr>
          <p:cNvPr id="9" name="Picture 8" descr="sstice_north-atlantic_025de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474464" cy="4477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176" y="908720"/>
            <a:ext cx="738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resolution increased from 1</a:t>
            </a:r>
            <a:r>
              <a:rPr lang="en-US" dirty="0"/>
              <a:t>°</a:t>
            </a:r>
            <a:r>
              <a:rPr lang="en-US" dirty="0" smtClean="0"/>
              <a:t> in NorESM1 to ¼° in NorESM2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68560"/>
            <a:ext cx="7327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indications of reduced SST biases in </a:t>
            </a:r>
            <a:r>
              <a:rPr lang="en-US" dirty="0"/>
              <a:t>¼</a:t>
            </a:r>
            <a:r>
              <a:rPr lang="en-US" dirty="0" smtClean="0"/>
              <a:t>° configuration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SST fronts sharper in ¼°; important </a:t>
            </a:r>
            <a:r>
              <a:rPr lang="en-US" dirty="0"/>
              <a:t>for 1° </a:t>
            </a:r>
            <a:r>
              <a:rPr lang="en-US" dirty="0" smtClean="0"/>
              <a:t>atmospheric response?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more realistic exchange between North Atlantic and </a:t>
            </a:r>
            <a:r>
              <a:rPr lang="en-US" dirty="0" err="1" smtClean="0"/>
              <a:t>subpolar</a:t>
            </a:r>
            <a:r>
              <a:rPr lang="en-US" dirty="0" smtClean="0"/>
              <a:t> seas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05085" y="95111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HAMburg</a:t>
            </a:r>
            <a:r>
              <a:rPr lang="en-US" dirty="0" smtClean="0"/>
              <a:t> Ocean Carbon Cycle model (HAMOCC)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What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biogeochemistry module coupled to physical ocean component of </a:t>
            </a:r>
            <a:r>
              <a:rPr lang="en-US" dirty="0" err="1" smtClean="0"/>
              <a:t>NorESM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Key features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formulation in isopycnic coordinate framework unique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advanced representation of sediment interactions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Research focus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uncertainties in future ocean carbon uptake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compatible GHG emission for atmospheric CO2 trajectories (Jones et al.2013, J. </a:t>
            </a:r>
            <a:r>
              <a:rPr lang="en-US" dirty="0" err="1" smtClean="0"/>
              <a:t>Clim</a:t>
            </a:r>
            <a:r>
              <a:rPr lang="en-US" dirty="0" smtClean="0"/>
              <a:t>.)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biogeochemical atmosphere–ocean interactions (DMS and N2O emissions, iron flux with dust)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constraining ocean ventilation/mixing with help of biogeochemical tracers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17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84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HAMburg</a:t>
            </a:r>
            <a:r>
              <a:rPr lang="en-US" dirty="0" smtClean="0"/>
              <a:t> Ocean Carbon Cycle model (HAMOCC)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18</a:t>
            </a:fld>
            <a:endParaRPr lang="nb-NO"/>
          </a:p>
        </p:txBody>
      </p:sp>
      <p:sp>
        <p:nvSpPr>
          <p:cNvPr id="40" name="Tittel 1"/>
          <p:cNvSpPr txBox="1">
            <a:spLocks/>
          </p:cNvSpPr>
          <p:nvPr/>
        </p:nvSpPr>
        <p:spPr>
          <a:xfrm>
            <a:off x="540068" y="1052736"/>
            <a:ext cx="8064000" cy="33855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Marine DMS cycle included with PH dependency </a:t>
            </a:r>
            <a:endParaRPr lang="nb-NO" sz="2200" dirty="0"/>
          </a:p>
        </p:txBody>
      </p:sp>
      <p:sp>
        <p:nvSpPr>
          <p:cNvPr id="42" name="Rectangle 41"/>
          <p:cNvSpPr/>
          <p:nvPr/>
        </p:nvSpPr>
        <p:spPr>
          <a:xfrm>
            <a:off x="540068" y="2713891"/>
            <a:ext cx="8143950" cy="3392890"/>
          </a:xfrm>
          <a:prstGeom prst="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49" y="3680036"/>
            <a:ext cx="4853876" cy="24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75317" y="2724498"/>
            <a:ext cx="318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Times"/>
                <a:cs typeface="Times"/>
              </a:rPr>
              <a:t>Ocean surface (euphotic layer)</a:t>
            </a:r>
            <a:endParaRPr lang="en-GB" b="1" i="1" dirty="0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5317" y="2344559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Times"/>
                <a:cs typeface="Times"/>
              </a:rPr>
              <a:t>Atmosphere</a:t>
            </a:r>
            <a:endParaRPr lang="en-GB" b="1" i="1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9152" y="5832093"/>
            <a:ext cx="2409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Six and Maier-Reimer, 2006</a:t>
            </a:r>
            <a:endParaRPr lang="en-GB" sz="1400" dirty="0"/>
          </a:p>
        </p:txBody>
      </p:sp>
      <p:sp>
        <p:nvSpPr>
          <p:cNvPr id="47" name="Rectangle 46"/>
          <p:cNvSpPr/>
          <p:nvPr/>
        </p:nvSpPr>
        <p:spPr>
          <a:xfrm>
            <a:off x="5470932" y="2996135"/>
            <a:ext cx="1359183" cy="4935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DMS</a:t>
            </a:r>
            <a:endParaRPr lang="en-GB" sz="1400" dirty="0"/>
          </a:p>
        </p:txBody>
      </p:sp>
      <p:sp>
        <p:nvSpPr>
          <p:cNvPr id="48" name="Rectangle 47"/>
          <p:cNvSpPr/>
          <p:nvPr/>
        </p:nvSpPr>
        <p:spPr>
          <a:xfrm>
            <a:off x="7164721" y="2996135"/>
            <a:ext cx="1359183" cy="5044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Bacterial activity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>
            <a:off x="3713449" y="2996135"/>
            <a:ext cx="1359183" cy="5044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Photolysis </a:t>
            </a:r>
          </a:p>
          <a:p>
            <a:pPr algn="ctr"/>
            <a:r>
              <a:rPr lang="en-GB" sz="1400" dirty="0" smtClean="0"/>
              <a:t>loss</a:t>
            </a:r>
            <a:endParaRPr lang="en-GB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6176508" y="3500570"/>
            <a:ext cx="1" cy="67882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3"/>
          </p:cNvCxnSpPr>
          <p:nvPr/>
        </p:nvCxnSpPr>
        <p:spPr>
          <a:xfrm flipH="1" flipV="1">
            <a:off x="5072632" y="3248353"/>
            <a:ext cx="398301" cy="8741"/>
          </a:xfrm>
          <a:prstGeom prst="straightConnector1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8" idx="1"/>
          </p:cNvCxnSpPr>
          <p:nvPr/>
        </p:nvCxnSpPr>
        <p:spPr>
          <a:xfrm>
            <a:off x="6830115" y="3248353"/>
            <a:ext cx="334606" cy="0"/>
          </a:xfrm>
          <a:prstGeom prst="straightConnector1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616402" y="2996135"/>
            <a:ext cx="386483" cy="597055"/>
            <a:chOff x="8616402" y="2996135"/>
            <a:chExt cx="386483" cy="597055"/>
          </a:xfrm>
        </p:grpSpPr>
        <p:sp>
          <p:nvSpPr>
            <p:cNvPr id="54" name="Curved Down Arrow 53"/>
            <p:cNvSpPr/>
            <p:nvPr/>
          </p:nvSpPr>
          <p:spPr>
            <a:xfrm>
              <a:off x="8662309" y="2996135"/>
              <a:ext cx="340576" cy="260959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Curved Up Arrow 54"/>
            <p:cNvSpPr/>
            <p:nvPr/>
          </p:nvSpPr>
          <p:spPr>
            <a:xfrm flipH="1">
              <a:off x="8616402" y="3316019"/>
              <a:ext cx="349841" cy="277171"/>
            </a:xfrm>
            <a:prstGeom prst="curved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6" name="Sun 55"/>
          <p:cNvSpPr/>
          <p:nvPr/>
        </p:nvSpPr>
        <p:spPr>
          <a:xfrm>
            <a:off x="4114054" y="1943137"/>
            <a:ext cx="434200" cy="401656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4276879" y="2409929"/>
            <a:ext cx="119405" cy="510217"/>
          </a:xfrm>
          <a:custGeom>
            <a:avLst/>
            <a:gdLst>
              <a:gd name="connsiteX0" fmla="*/ 0 w 206257"/>
              <a:gd name="connsiteY0" fmla="*/ 0 h 673045"/>
              <a:gd name="connsiteX1" fmla="*/ 206245 w 206257"/>
              <a:gd name="connsiteY1" fmla="*/ 108556 h 673045"/>
              <a:gd name="connsiteX2" fmla="*/ 10855 w 206257"/>
              <a:gd name="connsiteY2" fmla="*/ 206256 h 673045"/>
              <a:gd name="connsiteX3" fmla="*/ 195390 w 206257"/>
              <a:gd name="connsiteY3" fmla="*/ 314811 h 673045"/>
              <a:gd name="connsiteX4" fmla="*/ 10855 w 206257"/>
              <a:gd name="connsiteY4" fmla="*/ 423367 h 673045"/>
              <a:gd name="connsiteX5" fmla="*/ 184535 w 206257"/>
              <a:gd name="connsiteY5" fmla="*/ 510211 h 673045"/>
              <a:gd name="connsiteX6" fmla="*/ 86840 w 206257"/>
              <a:gd name="connsiteY6" fmla="*/ 575345 h 673045"/>
              <a:gd name="connsiteX7" fmla="*/ 86840 w 206257"/>
              <a:gd name="connsiteY7" fmla="*/ 673045 h 6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57" h="673045">
                <a:moveTo>
                  <a:pt x="0" y="0"/>
                </a:moveTo>
                <a:cubicBezTo>
                  <a:pt x="102218" y="37090"/>
                  <a:pt x="204436" y="74180"/>
                  <a:pt x="206245" y="108556"/>
                </a:cubicBezTo>
                <a:cubicBezTo>
                  <a:pt x="208054" y="142932"/>
                  <a:pt x="12664" y="171880"/>
                  <a:pt x="10855" y="206256"/>
                </a:cubicBezTo>
                <a:cubicBezTo>
                  <a:pt x="9046" y="240632"/>
                  <a:pt x="195390" y="278626"/>
                  <a:pt x="195390" y="314811"/>
                </a:cubicBezTo>
                <a:cubicBezTo>
                  <a:pt x="195390" y="350996"/>
                  <a:pt x="12664" y="390800"/>
                  <a:pt x="10855" y="423367"/>
                </a:cubicBezTo>
                <a:cubicBezTo>
                  <a:pt x="9046" y="455934"/>
                  <a:pt x="171871" y="484881"/>
                  <a:pt x="184535" y="510211"/>
                </a:cubicBezTo>
                <a:cubicBezTo>
                  <a:pt x="197199" y="535541"/>
                  <a:pt x="103122" y="548206"/>
                  <a:pt x="86840" y="575345"/>
                </a:cubicBezTo>
                <a:cubicBezTo>
                  <a:pt x="70558" y="602484"/>
                  <a:pt x="79603" y="673045"/>
                  <a:pt x="86840" y="673045"/>
                </a:cubicBez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4429279" y="2399489"/>
            <a:ext cx="119405" cy="510217"/>
          </a:xfrm>
          <a:custGeom>
            <a:avLst/>
            <a:gdLst>
              <a:gd name="connsiteX0" fmla="*/ 0 w 206257"/>
              <a:gd name="connsiteY0" fmla="*/ 0 h 673045"/>
              <a:gd name="connsiteX1" fmla="*/ 206245 w 206257"/>
              <a:gd name="connsiteY1" fmla="*/ 108556 h 673045"/>
              <a:gd name="connsiteX2" fmla="*/ 10855 w 206257"/>
              <a:gd name="connsiteY2" fmla="*/ 206256 h 673045"/>
              <a:gd name="connsiteX3" fmla="*/ 195390 w 206257"/>
              <a:gd name="connsiteY3" fmla="*/ 314811 h 673045"/>
              <a:gd name="connsiteX4" fmla="*/ 10855 w 206257"/>
              <a:gd name="connsiteY4" fmla="*/ 423367 h 673045"/>
              <a:gd name="connsiteX5" fmla="*/ 184535 w 206257"/>
              <a:gd name="connsiteY5" fmla="*/ 510211 h 673045"/>
              <a:gd name="connsiteX6" fmla="*/ 86840 w 206257"/>
              <a:gd name="connsiteY6" fmla="*/ 575345 h 673045"/>
              <a:gd name="connsiteX7" fmla="*/ 86840 w 206257"/>
              <a:gd name="connsiteY7" fmla="*/ 673045 h 6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57" h="673045">
                <a:moveTo>
                  <a:pt x="0" y="0"/>
                </a:moveTo>
                <a:cubicBezTo>
                  <a:pt x="102218" y="37090"/>
                  <a:pt x="204436" y="74180"/>
                  <a:pt x="206245" y="108556"/>
                </a:cubicBezTo>
                <a:cubicBezTo>
                  <a:pt x="208054" y="142932"/>
                  <a:pt x="12664" y="171880"/>
                  <a:pt x="10855" y="206256"/>
                </a:cubicBezTo>
                <a:cubicBezTo>
                  <a:pt x="9046" y="240632"/>
                  <a:pt x="195390" y="278626"/>
                  <a:pt x="195390" y="314811"/>
                </a:cubicBezTo>
                <a:cubicBezTo>
                  <a:pt x="195390" y="350996"/>
                  <a:pt x="12664" y="390800"/>
                  <a:pt x="10855" y="423367"/>
                </a:cubicBezTo>
                <a:cubicBezTo>
                  <a:pt x="9046" y="455934"/>
                  <a:pt x="171871" y="484881"/>
                  <a:pt x="184535" y="510211"/>
                </a:cubicBezTo>
                <a:cubicBezTo>
                  <a:pt x="197199" y="535541"/>
                  <a:pt x="103122" y="548206"/>
                  <a:pt x="86840" y="575345"/>
                </a:cubicBezTo>
                <a:cubicBezTo>
                  <a:pt x="70558" y="602484"/>
                  <a:pt x="79603" y="673045"/>
                  <a:pt x="86840" y="673045"/>
                </a:cubicBez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4114054" y="2399489"/>
            <a:ext cx="119405" cy="510217"/>
          </a:xfrm>
          <a:custGeom>
            <a:avLst/>
            <a:gdLst>
              <a:gd name="connsiteX0" fmla="*/ 0 w 206257"/>
              <a:gd name="connsiteY0" fmla="*/ 0 h 673045"/>
              <a:gd name="connsiteX1" fmla="*/ 206245 w 206257"/>
              <a:gd name="connsiteY1" fmla="*/ 108556 h 673045"/>
              <a:gd name="connsiteX2" fmla="*/ 10855 w 206257"/>
              <a:gd name="connsiteY2" fmla="*/ 206256 h 673045"/>
              <a:gd name="connsiteX3" fmla="*/ 195390 w 206257"/>
              <a:gd name="connsiteY3" fmla="*/ 314811 h 673045"/>
              <a:gd name="connsiteX4" fmla="*/ 10855 w 206257"/>
              <a:gd name="connsiteY4" fmla="*/ 423367 h 673045"/>
              <a:gd name="connsiteX5" fmla="*/ 184535 w 206257"/>
              <a:gd name="connsiteY5" fmla="*/ 510211 h 673045"/>
              <a:gd name="connsiteX6" fmla="*/ 86840 w 206257"/>
              <a:gd name="connsiteY6" fmla="*/ 575345 h 673045"/>
              <a:gd name="connsiteX7" fmla="*/ 86840 w 206257"/>
              <a:gd name="connsiteY7" fmla="*/ 673045 h 6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57" h="673045">
                <a:moveTo>
                  <a:pt x="0" y="0"/>
                </a:moveTo>
                <a:cubicBezTo>
                  <a:pt x="102218" y="37090"/>
                  <a:pt x="204436" y="74180"/>
                  <a:pt x="206245" y="108556"/>
                </a:cubicBezTo>
                <a:cubicBezTo>
                  <a:pt x="208054" y="142932"/>
                  <a:pt x="12664" y="171880"/>
                  <a:pt x="10855" y="206256"/>
                </a:cubicBezTo>
                <a:cubicBezTo>
                  <a:pt x="9046" y="240632"/>
                  <a:pt x="195390" y="278626"/>
                  <a:pt x="195390" y="314811"/>
                </a:cubicBezTo>
                <a:cubicBezTo>
                  <a:pt x="195390" y="350996"/>
                  <a:pt x="12664" y="390800"/>
                  <a:pt x="10855" y="423367"/>
                </a:cubicBezTo>
                <a:cubicBezTo>
                  <a:pt x="9046" y="455934"/>
                  <a:pt x="171871" y="484881"/>
                  <a:pt x="184535" y="510211"/>
                </a:cubicBezTo>
                <a:cubicBezTo>
                  <a:pt x="197199" y="535541"/>
                  <a:pt x="103122" y="548206"/>
                  <a:pt x="86840" y="575345"/>
                </a:cubicBezTo>
                <a:cubicBezTo>
                  <a:pt x="70558" y="602484"/>
                  <a:pt x="79603" y="673045"/>
                  <a:pt x="86840" y="673045"/>
                </a:cubicBezTo>
              </a:path>
            </a:pathLst>
          </a:cu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832992" y="2311823"/>
            <a:ext cx="2409815" cy="253075"/>
          </a:xfrm>
          <a:prstGeom prst="rect">
            <a:avLst/>
          </a:prstGeom>
          <a:ln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Emissions to atmosphere</a:t>
            </a:r>
            <a:endParaRPr lang="en-GB" sz="1400" dirty="0"/>
          </a:p>
        </p:txBody>
      </p:sp>
      <p:cxnSp>
        <p:nvCxnSpPr>
          <p:cNvPr id="61" name="Straight Arrow Connector 60"/>
          <p:cNvCxnSpPr>
            <a:stCxn id="60" idx="0"/>
            <a:endCxn id="63" idx="1"/>
          </p:cNvCxnSpPr>
          <p:nvPr/>
        </p:nvCxnSpPr>
        <p:spPr>
          <a:xfrm flipH="1" flipV="1">
            <a:off x="7030915" y="2061931"/>
            <a:ext cx="6985" cy="249892"/>
          </a:xfrm>
          <a:prstGeom prst="straightConnector1">
            <a:avLst/>
          </a:prstGeom>
          <a:ln w="6350" cmpd="sng">
            <a:solidFill>
              <a:srgbClr val="40404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211916" y="1475948"/>
            <a:ext cx="1637997" cy="586608"/>
            <a:chOff x="5412979" y="1837160"/>
            <a:chExt cx="1637997" cy="586608"/>
          </a:xfrm>
        </p:grpSpPr>
        <p:sp>
          <p:nvSpPr>
            <p:cNvPr id="63" name="Cloud 62"/>
            <p:cNvSpPr/>
            <p:nvPr/>
          </p:nvSpPr>
          <p:spPr>
            <a:xfrm>
              <a:off x="5412979" y="1837160"/>
              <a:ext cx="1637997" cy="586608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5742247" y="1938385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5894647" y="2090785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6047047" y="2243185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6155226" y="1984104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6488601" y="1937559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6641001" y="2089959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6347050" y="2166159"/>
              <a:ext cx="54738" cy="457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flipV="1">
            <a:off x="6541184" y="2564898"/>
            <a:ext cx="0" cy="431237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755576" y="3647228"/>
            <a:ext cx="2538440" cy="2034503"/>
            <a:chOff x="3833155" y="1075427"/>
            <a:chExt cx="4959021" cy="3277997"/>
          </a:xfrm>
        </p:grpSpPr>
        <p:pic>
          <p:nvPicPr>
            <p:cNvPr id="73" name="Picture 72" descr="Screen Shot 2015-01-06 at 12.49.32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155" y="1075427"/>
              <a:ext cx="4959021" cy="3277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5450796" y="1142562"/>
              <a:ext cx="1432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Six et al. (2013)</a:t>
              </a:r>
              <a:endParaRPr lang="en-GB" sz="1400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773380" y="6145559"/>
            <a:ext cx="2047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Jerry </a:t>
            </a:r>
            <a:r>
              <a:rPr lang="en-US" sz="1400" dirty="0" err="1" smtClean="0"/>
              <a:t>Tjiputra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575317" y="6292437"/>
            <a:ext cx="59329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Acidification leads to future decrease in DMS production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8105085" y="95111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err="1" smtClean="0"/>
              <a:t>HAMburg</a:t>
            </a:r>
            <a:r>
              <a:rPr lang="en-US" dirty="0" smtClean="0"/>
              <a:t> Ocean Carbon Cycle model (HAMOCC)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19</a:t>
            </a:fld>
            <a:endParaRPr lang="nb-NO"/>
          </a:p>
        </p:txBody>
      </p:sp>
      <p:sp>
        <p:nvSpPr>
          <p:cNvPr id="40" name="Tittel 1"/>
          <p:cNvSpPr txBox="1">
            <a:spLocks/>
          </p:cNvSpPr>
          <p:nvPr/>
        </p:nvSpPr>
        <p:spPr>
          <a:xfrm>
            <a:off x="540068" y="1052736"/>
            <a:ext cx="8064000" cy="33855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Marine DMS included in HAMOCC with PH dependency </a:t>
            </a:r>
            <a:endParaRPr lang="nb-NO" sz="2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7051"/>
          <a:stretch/>
        </p:blipFill>
        <p:spPr>
          <a:xfrm>
            <a:off x="1589058" y="1458368"/>
            <a:ext cx="5965884" cy="4902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9765" y="6240552"/>
            <a:ext cx="6264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 to 0.5 W global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W cloud forcing using RCP8.5 scenario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6550" y="546253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</a:t>
            </a:r>
          </a:p>
          <a:p>
            <a:r>
              <a:rPr lang="en-US" sz="1400" dirty="0" err="1" smtClean="0"/>
              <a:t>Jörg</a:t>
            </a:r>
            <a:r>
              <a:rPr lang="en-US" sz="1400" dirty="0" smtClean="0"/>
              <a:t> Schwinger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05085" y="95111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5229200"/>
            <a:ext cx="864096" cy="1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11760" y="5229199"/>
            <a:ext cx="64807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63888" y="5229200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00392" y="5229200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36096" y="5229200"/>
            <a:ext cx="864096" cy="1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09414" y="4715852"/>
            <a:ext cx="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4905025" y="3352529"/>
            <a:ext cx="8711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4908763" y="2019663"/>
            <a:ext cx="8711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249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Norwegian Earth System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</a:t>
            </a:fld>
            <a:endParaRPr lang="nb-NO"/>
          </a:p>
        </p:txBody>
      </p:sp>
      <p:pic>
        <p:nvPicPr>
          <p:cNvPr id="7" name="Picture 6" descr="nore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6" y="1164748"/>
            <a:ext cx="4659026" cy="41872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59632" y="982830"/>
            <a:ext cx="2747064" cy="1086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11760" y="4511221"/>
            <a:ext cx="1368152" cy="547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5536" y="4114453"/>
            <a:ext cx="1440160" cy="1033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79512" y="5482279"/>
            <a:ext cx="3827184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mbria"/>
                <a:cs typeface="Cambria"/>
              </a:rPr>
              <a:t>Components in </a:t>
            </a:r>
            <a:r>
              <a:rPr lang="en-US" sz="1800" dirty="0">
                <a:solidFill>
                  <a:srgbClr val="0000FF"/>
                </a:solidFill>
                <a:latin typeface="Cambria"/>
                <a:cs typeface="Cambria"/>
              </a:rPr>
              <a:t>blue </a:t>
            </a:r>
            <a:r>
              <a:rPr lang="en-US" sz="1800" dirty="0" smtClean="0">
                <a:latin typeface="Cambria"/>
                <a:cs typeface="Cambria"/>
              </a:rPr>
              <a:t>communicate</a:t>
            </a:r>
          </a:p>
          <a:p>
            <a:pPr eaLnBrk="1" hangingPunct="1"/>
            <a:r>
              <a:rPr lang="en-US" sz="1800" dirty="0" smtClean="0">
                <a:latin typeface="Cambria"/>
                <a:cs typeface="Cambria"/>
              </a:rPr>
              <a:t>through </a:t>
            </a:r>
            <a:r>
              <a:rPr lang="en-US" sz="1800" dirty="0">
                <a:latin typeface="Cambria"/>
                <a:cs typeface="Cambria"/>
              </a:rPr>
              <a:t>a </a:t>
            </a:r>
            <a:r>
              <a:rPr lang="en-US" sz="1800" dirty="0" smtClean="0">
                <a:latin typeface="Cambria"/>
                <a:cs typeface="Cambria"/>
              </a:rPr>
              <a:t>coupling component. 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dirty="0" smtClean="0">
                <a:latin typeface="Cambria"/>
                <a:cs typeface="Cambria"/>
              </a:rPr>
              <a:t>Components in</a:t>
            </a:r>
            <a:r>
              <a:rPr lang="en-US" sz="1800" dirty="0" smtClean="0">
                <a:solidFill>
                  <a:srgbClr val="515151"/>
                </a:solidFill>
                <a:latin typeface="Cambria"/>
                <a:cs typeface="Cambria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mbria"/>
                <a:cs typeface="Cambria"/>
              </a:rPr>
              <a:t>red</a:t>
            </a:r>
            <a:r>
              <a:rPr lang="en-US" sz="1800" dirty="0" smtClean="0">
                <a:latin typeface="Cambria"/>
                <a:cs typeface="Cambria"/>
              </a:rPr>
              <a:t> are subroutines</a:t>
            </a:r>
          </a:p>
          <a:p>
            <a:pPr eaLnBrk="1" hangingPunct="1"/>
            <a:r>
              <a:rPr lang="en-US" sz="1800" dirty="0" smtClean="0">
                <a:latin typeface="Cambria"/>
                <a:cs typeface="Cambria"/>
              </a:rPr>
              <a:t>of blue components.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980728"/>
            <a:ext cx="427693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Variant of CESM with key modifications</a:t>
            </a:r>
          </a:p>
          <a:p>
            <a:endParaRPr lang="en-US" sz="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erosol life cycle and cloud interaction from Oslo (CAM-OSLO)</a:t>
            </a:r>
          </a:p>
          <a:p>
            <a:endParaRPr lang="en-US" sz="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Isopycnic coordinate ocean model (</a:t>
            </a:r>
            <a:r>
              <a:rPr lang="en-US" dirty="0" err="1" smtClean="0"/>
              <a:t>NorESM</a:t>
            </a:r>
            <a:r>
              <a:rPr lang="en-US" dirty="0" smtClean="0"/>
              <a:t>-O) based on MICOM</a:t>
            </a:r>
          </a:p>
          <a:p>
            <a:endParaRPr lang="en-US" sz="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Hamburg Ocean Carbon Cycle biogeochemistry model (HAMOCC) adapted to isopycnic coordinates</a:t>
            </a:r>
            <a:r>
              <a:rPr lang="en-US" dirty="0"/>
              <a:t> </a:t>
            </a:r>
            <a:endParaRPr lang="en-US" dirty="0" smtClean="0"/>
          </a:p>
          <a:p>
            <a:endParaRPr lang="en-US" sz="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Ensemble </a:t>
            </a:r>
            <a:r>
              <a:rPr lang="en-US" dirty="0" err="1" smtClean="0"/>
              <a:t>Kalman</a:t>
            </a:r>
            <a:r>
              <a:rPr lang="en-US" dirty="0" smtClean="0"/>
              <a:t>-</a:t>
            </a:r>
            <a:r>
              <a:rPr lang="en-US" dirty="0"/>
              <a:t>f</a:t>
            </a:r>
            <a:r>
              <a:rPr lang="en-US" dirty="0" smtClean="0"/>
              <a:t>ilter assimilation adapted to isopycnic coordinates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01547" y="4162833"/>
            <a:ext cx="4998396" cy="2502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NorESM1-M </a:t>
            </a:r>
            <a:r>
              <a:rPr lang="en-US" dirty="0" smtClean="0"/>
              <a:t>(</a:t>
            </a:r>
            <a:r>
              <a:rPr lang="en-US" sz="1500" dirty="0" smtClean="0"/>
              <a:t>Bentsen et al. 2012, </a:t>
            </a:r>
            <a:r>
              <a:rPr lang="en-US" sz="1500" dirty="0" err="1" smtClean="0"/>
              <a:t>Iversen</a:t>
            </a:r>
            <a:r>
              <a:rPr lang="en-US" sz="1500" dirty="0" smtClean="0"/>
              <a:t> et al. 2012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CAM4-Oslo (1.9x2.5, L26)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err="1" smtClean="0"/>
              <a:t>NorESM</a:t>
            </a:r>
            <a:r>
              <a:rPr lang="en-US" dirty="0" smtClean="0"/>
              <a:t>-O (1deg gx1-grid, L53)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CLM4, </a:t>
            </a:r>
            <a:r>
              <a:rPr lang="en-US" dirty="0" smtClean="0"/>
              <a:t>CICE4, CPL7 as in CCSM4</a:t>
            </a:r>
          </a:p>
          <a:p>
            <a:pPr>
              <a:lnSpc>
                <a:spcPct val="120000"/>
              </a:lnSpc>
            </a:pPr>
            <a:endParaRPr lang="en-US" sz="500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NorESM1-ME </a:t>
            </a:r>
            <a:r>
              <a:rPr lang="en-US" dirty="0"/>
              <a:t>(</a:t>
            </a:r>
            <a:r>
              <a:rPr lang="en-US" dirty="0" err="1"/>
              <a:t>Tjiputra</a:t>
            </a:r>
            <a:r>
              <a:rPr lang="en-US" dirty="0"/>
              <a:t> et al. 2012)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based on CESM1 and includes HAMOCC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otherwise same as NorESM1-M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2762" y="5149745"/>
            <a:ext cx="1826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Mats Bentsen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Introduction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                           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121514" y="4905065"/>
            <a:ext cx="96850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CMIP5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5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0" y="338753"/>
            <a:ext cx="8136405" cy="353943"/>
          </a:xfrm>
        </p:spPr>
        <p:txBody>
          <a:bodyPr/>
          <a:lstStyle/>
          <a:p>
            <a:r>
              <a:rPr lang="en-US" sz="2300" dirty="0" smtClean="0"/>
              <a:t>Ensemble </a:t>
            </a:r>
            <a:r>
              <a:rPr lang="en-US" sz="2300" dirty="0" err="1" smtClean="0"/>
              <a:t>Kalman</a:t>
            </a:r>
            <a:r>
              <a:rPr lang="en-US" sz="2300" dirty="0" smtClean="0"/>
              <a:t> filter assimilation in isopycnic coordinates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20</a:t>
            </a:fld>
            <a:endParaRPr lang="nb-NO"/>
          </a:p>
        </p:txBody>
      </p:sp>
      <p:pic>
        <p:nvPicPr>
          <p:cNvPr id="8" name="Picture 7" descr="schematic_enkf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3744200" y="836712"/>
            <a:ext cx="5364304" cy="25922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080" y="3573016"/>
            <a:ext cx="4889968" cy="2750849"/>
            <a:chOff x="5909594" y="2492896"/>
            <a:chExt cx="3081726" cy="34004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33500" y="2492896"/>
              <a:ext cx="27589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6133500" y="2833045"/>
              <a:ext cx="2758981" cy="390507"/>
            </a:xfrm>
            <a:custGeom>
              <a:avLst/>
              <a:gdLst>
                <a:gd name="connsiteX0" fmla="*/ 0 w 2419923"/>
                <a:gd name="connsiteY0" fmla="*/ 219930 h 390507"/>
                <a:gd name="connsiteX1" fmla="*/ 626831 w 2419923"/>
                <a:gd name="connsiteY1" fmla="*/ 382756 h 390507"/>
                <a:gd name="connsiteX2" fmla="*/ 1302506 w 2419923"/>
                <a:gd name="connsiteY2" fmla="*/ 116 h 390507"/>
                <a:gd name="connsiteX3" fmla="*/ 2336370 w 2419923"/>
                <a:gd name="connsiteY3" fmla="*/ 342049 h 390507"/>
                <a:gd name="connsiteX4" fmla="*/ 2360792 w 2419923"/>
                <a:gd name="connsiteY4" fmla="*/ 342049 h 390507"/>
                <a:gd name="connsiteX5" fmla="*/ 2377074 w 2419923"/>
                <a:gd name="connsiteY5" fmla="*/ 333908 h 390507"/>
                <a:gd name="connsiteX6" fmla="*/ 2377074 w 2419923"/>
                <a:gd name="connsiteY6" fmla="*/ 333908 h 39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9923" h="390507">
                  <a:moveTo>
                    <a:pt x="0" y="219930"/>
                  </a:moveTo>
                  <a:cubicBezTo>
                    <a:pt x="204873" y="319661"/>
                    <a:pt x="409747" y="419392"/>
                    <a:pt x="626831" y="382756"/>
                  </a:cubicBezTo>
                  <a:cubicBezTo>
                    <a:pt x="843915" y="346120"/>
                    <a:pt x="1017583" y="6900"/>
                    <a:pt x="1302506" y="116"/>
                  </a:cubicBezTo>
                  <a:cubicBezTo>
                    <a:pt x="1587429" y="-6668"/>
                    <a:pt x="2159989" y="285060"/>
                    <a:pt x="2336370" y="342049"/>
                  </a:cubicBezTo>
                  <a:cubicBezTo>
                    <a:pt x="2512751" y="399038"/>
                    <a:pt x="2354008" y="343406"/>
                    <a:pt x="2360792" y="342049"/>
                  </a:cubicBezTo>
                  <a:cubicBezTo>
                    <a:pt x="2367576" y="340692"/>
                    <a:pt x="2377074" y="333908"/>
                    <a:pt x="2377074" y="333908"/>
                  </a:cubicBezTo>
                  <a:lnTo>
                    <a:pt x="2377074" y="333908"/>
                  </a:lnTo>
                </a:path>
              </a:pathLst>
            </a:custGeom>
            <a:ln>
              <a:solidFill>
                <a:srgbClr val="5959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963540" y="2492896"/>
              <a:ext cx="0" cy="7306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50463" y="3248455"/>
              <a:ext cx="998399" cy="380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T2, S2, DP2</a:t>
              </a:r>
              <a:endParaRPr lang="en-US" sz="14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33500" y="2852936"/>
              <a:ext cx="2748600" cy="988824"/>
            </a:xfrm>
            <a:custGeom>
              <a:avLst/>
              <a:gdLst>
                <a:gd name="connsiteX0" fmla="*/ 0 w 2407438"/>
                <a:gd name="connsiteY0" fmla="*/ 909979 h 1165865"/>
                <a:gd name="connsiteX1" fmla="*/ 578165 w 2407438"/>
                <a:gd name="connsiteY1" fmla="*/ 1080570 h 1165865"/>
                <a:gd name="connsiteX2" fmla="*/ 1336413 w 2407438"/>
                <a:gd name="connsiteY2" fmla="*/ 159 h 1165865"/>
                <a:gd name="connsiteX3" fmla="*/ 2407438 w 2407438"/>
                <a:gd name="connsiteY3" fmla="*/ 1165865 h 116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438" h="1165865">
                  <a:moveTo>
                    <a:pt x="0" y="909979"/>
                  </a:moveTo>
                  <a:cubicBezTo>
                    <a:pt x="177715" y="1071093"/>
                    <a:pt x="355430" y="1232207"/>
                    <a:pt x="578165" y="1080570"/>
                  </a:cubicBezTo>
                  <a:cubicBezTo>
                    <a:pt x="800900" y="928933"/>
                    <a:pt x="1031534" y="-14057"/>
                    <a:pt x="1336413" y="159"/>
                  </a:cubicBezTo>
                  <a:cubicBezTo>
                    <a:pt x="1641292" y="14375"/>
                    <a:pt x="2407438" y="1165865"/>
                    <a:pt x="2407438" y="1165865"/>
                  </a:cubicBezTo>
                </a:path>
              </a:pathLst>
            </a:custGeom>
            <a:ln>
              <a:solidFill>
                <a:srgbClr val="5959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33500" y="3543709"/>
              <a:ext cx="2748600" cy="843994"/>
            </a:xfrm>
            <a:custGeom>
              <a:avLst/>
              <a:gdLst>
                <a:gd name="connsiteX0" fmla="*/ 0 w 2360048"/>
                <a:gd name="connsiteY0" fmla="*/ 683160 h 843994"/>
                <a:gd name="connsiteX1" fmla="*/ 398081 w 2360048"/>
                <a:gd name="connsiteY1" fmla="*/ 796887 h 843994"/>
                <a:gd name="connsiteX2" fmla="*/ 1279544 w 2360048"/>
                <a:gd name="connsiteY2" fmla="*/ 795 h 843994"/>
                <a:gd name="connsiteX3" fmla="*/ 2360048 w 2360048"/>
                <a:gd name="connsiteY3" fmla="*/ 635773 h 84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048" h="843994">
                  <a:moveTo>
                    <a:pt x="0" y="683160"/>
                  </a:moveTo>
                  <a:cubicBezTo>
                    <a:pt x="92412" y="796887"/>
                    <a:pt x="184824" y="910615"/>
                    <a:pt x="398081" y="796887"/>
                  </a:cubicBezTo>
                  <a:cubicBezTo>
                    <a:pt x="611338" y="683159"/>
                    <a:pt x="952550" y="27647"/>
                    <a:pt x="1279544" y="795"/>
                  </a:cubicBezTo>
                  <a:cubicBezTo>
                    <a:pt x="1606538" y="-26057"/>
                    <a:pt x="2360048" y="635773"/>
                    <a:pt x="2360048" y="635773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51289" y="4342453"/>
              <a:ext cx="2741192" cy="806262"/>
            </a:xfrm>
            <a:custGeom>
              <a:avLst/>
              <a:gdLst>
                <a:gd name="connsiteX0" fmla="*/ 0 w 2672825"/>
                <a:gd name="connsiteY0" fmla="*/ 778285 h 806262"/>
                <a:gd name="connsiteX1" fmla="*/ 805639 w 2672825"/>
                <a:gd name="connsiteY1" fmla="*/ 711944 h 806262"/>
                <a:gd name="connsiteX2" fmla="*/ 1488062 w 2672825"/>
                <a:gd name="connsiteY2" fmla="*/ 1148 h 806262"/>
                <a:gd name="connsiteX3" fmla="*/ 2066226 w 2672825"/>
                <a:gd name="connsiteY3" fmla="*/ 550830 h 806262"/>
                <a:gd name="connsiteX4" fmla="*/ 2672825 w 2672825"/>
                <a:gd name="connsiteY4" fmla="*/ 749853 h 80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825" h="806262">
                  <a:moveTo>
                    <a:pt x="0" y="778285"/>
                  </a:moveTo>
                  <a:cubicBezTo>
                    <a:pt x="278814" y="809876"/>
                    <a:pt x="557629" y="841467"/>
                    <a:pt x="805639" y="711944"/>
                  </a:cubicBezTo>
                  <a:cubicBezTo>
                    <a:pt x="1053649" y="582421"/>
                    <a:pt x="1277964" y="28000"/>
                    <a:pt x="1488062" y="1148"/>
                  </a:cubicBezTo>
                  <a:cubicBezTo>
                    <a:pt x="1698160" y="-25704"/>
                    <a:pt x="1868766" y="426046"/>
                    <a:pt x="2066226" y="550830"/>
                  </a:cubicBezTo>
                  <a:cubicBezTo>
                    <a:pt x="2263686" y="675614"/>
                    <a:pt x="2672825" y="749853"/>
                    <a:pt x="2672825" y="749853"/>
                  </a:cubicBezTo>
                </a:path>
              </a:pathLst>
            </a:custGeom>
            <a:ln>
              <a:solidFill>
                <a:srgbClr val="5959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56177" y="4365104"/>
              <a:ext cx="2736304" cy="1224136"/>
            </a:xfrm>
            <a:custGeom>
              <a:avLst/>
              <a:gdLst>
                <a:gd name="connsiteX0" fmla="*/ 0 w 2720215"/>
                <a:gd name="connsiteY0" fmla="*/ 1592297 h 1592297"/>
                <a:gd name="connsiteX1" fmla="*/ 1146850 w 2720215"/>
                <a:gd name="connsiteY1" fmla="*/ 1099478 h 1592297"/>
                <a:gd name="connsiteX2" fmla="*/ 1525974 w 2720215"/>
                <a:gd name="connsiteY2" fmla="*/ 113 h 1592297"/>
                <a:gd name="connsiteX3" fmla="*/ 2009357 w 2720215"/>
                <a:gd name="connsiteY3" fmla="*/ 1033137 h 1592297"/>
                <a:gd name="connsiteX4" fmla="*/ 2720215 w 2720215"/>
                <a:gd name="connsiteY4" fmla="*/ 1459615 h 15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215" h="1592297">
                  <a:moveTo>
                    <a:pt x="0" y="1592297"/>
                  </a:moveTo>
                  <a:cubicBezTo>
                    <a:pt x="446260" y="1478569"/>
                    <a:pt x="892521" y="1364842"/>
                    <a:pt x="1146850" y="1099478"/>
                  </a:cubicBezTo>
                  <a:cubicBezTo>
                    <a:pt x="1401179" y="834114"/>
                    <a:pt x="1382223" y="11170"/>
                    <a:pt x="1525974" y="113"/>
                  </a:cubicBezTo>
                  <a:cubicBezTo>
                    <a:pt x="1669725" y="-10944"/>
                    <a:pt x="1810317" y="789887"/>
                    <a:pt x="2009357" y="1033137"/>
                  </a:cubicBezTo>
                  <a:cubicBezTo>
                    <a:pt x="2208397" y="1276387"/>
                    <a:pt x="2603318" y="1388535"/>
                    <a:pt x="2720215" y="1459615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9594" y="5480177"/>
              <a:ext cx="1943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Ocean bottom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6729957" y="3631978"/>
              <a:ext cx="3366012" cy="115671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Propagate update via covariance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1505" y="3679750"/>
            <a:ext cx="1388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T1, S1, DP1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68466" y="318913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FF09"/>
                </a:solidFill>
              </a:rPr>
              <a:t>OBS :SSTA</a:t>
            </a:r>
            <a:endParaRPr lang="en-US" b="1" dirty="0">
              <a:solidFill>
                <a:srgbClr val="22FF0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783" y="3189138"/>
            <a:ext cx="31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97078"/>
                </a:solidFill>
              </a:rPr>
              <a:t>Surface</a:t>
            </a:r>
            <a:endParaRPr lang="en-US" dirty="0">
              <a:solidFill>
                <a:srgbClr val="69707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0878" y="1590633"/>
            <a:ext cx="2066378" cy="646331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 w="28575" cmpd="sng">
                  <a:noFill/>
                </a:ln>
              </a:rPr>
              <a:t>We use dynamical</a:t>
            </a:r>
          </a:p>
          <a:p>
            <a:pPr algn="ctr"/>
            <a:r>
              <a:rPr lang="en-US" dirty="0" smtClean="0">
                <a:ln w="28575" cmpd="sng">
                  <a:noFill/>
                </a:ln>
              </a:rPr>
              <a:t> covariance</a:t>
            </a:r>
            <a:endParaRPr lang="en-US" dirty="0">
              <a:ln w="28575" cmpd="sng">
                <a:noFill/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3233" y="4366845"/>
            <a:ext cx="352839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Covariance are constructed in </a:t>
            </a:r>
            <a:r>
              <a:rPr lang="en-US" dirty="0" err="1" smtClean="0"/>
              <a:t>isopycnal</a:t>
            </a:r>
            <a:r>
              <a:rPr lang="en-US" dirty="0" smtClean="0"/>
              <a:t> coordinate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3976" y="1613618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76056" y="4509728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04114" y="3458881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05542" y="5579691"/>
            <a:ext cx="4043284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split into density compensated T/S update and </a:t>
            </a:r>
            <a:r>
              <a:rPr lang="en-US" b="1" dirty="0" smtClean="0">
                <a:solidFill>
                  <a:srgbClr val="0000FF"/>
                </a:solidFill>
              </a:rPr>
              <a:t>layer </a:t>
            </a:r>
            <a:r>
              <a:rPr lang="en-US" b="1" dirty="0">
                <a:solidFill>
                  <a:srgbClr val="0000FF"/>
                </a:solidFill>
              </a:rPr>
              <a:t>thickness </a:t>
            </a:r>
            <a:r>
              <a:rPr lang="en-US" b="1" dirty="0" smtClean="0">
                <a:solidFill>
                  <a:srgbClr val="0000FF"/>
                </a:solidFill>
              </a:rPr>
              <a:t>(density stratification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 smtClean="0">
                <a:solidFill>
                  <a:srgbClr val="0000FF"/>
                </a:solidFill>
              </a:rPr>
              <a:t>update-&gt; </a:t>
            </a:r>
            <a:r>
              <a:rPr lang="en-US" b="1" dirty="0">
                <a:solidFill>
                  <a:srgbClr val="0000FF"/>
                </a:solidFill>
              </a:rPr>
              <a:t>efficient </a:t>
            </a:r>
            <a:r>
              <a:rPr lang="en-US" b="1" dirty="0" err="1">
                <a:solidFill>
                  <a:srgbClr val="0000FF"/>
                </a:solidFill>
              </a:rPr>
              <a:t>synchronisation</a:t>
            </a:r>
            <a:r>
              <a:rPr lang="en-US" b="1" dirty="0">
                <a:solidFill>
                  <a:srgbClr val="0000FF"/>
                </a:solidFill>
              </a:rPr>
              <a:t> of </a:t>
            </a:r>
            <a:r>
              <a:rPr lang="en-US" b="1" dirty="0" smtClean="0">
                <a:solidFill>
                  <a:srgbClr val="0000FF"/>
                </a:solidFill>
              </a:rPr>
              <a:t>dynamics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533" y="6433591"/>
            <a:ext cx="230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Noel </a:t>
            </a:r>
            <a:r>
              <a:rPr lang="en-US" sz="1400" dirty="0" err="1" smtClean="0"/>
              <a:t>Keenlyside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764988" y="3381029"/>
            <a:ext cx="248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Francois </a:t>
            </a:r>
            <a:r>
              <a:rPr lang="en-US" sz="1400" dirty="0" err="1" smtClean="0"/>
              <a:t>Counillon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82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PG_Index_ana_ME_long_with_lege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6" y="1340768"/>
            <a:ext cx="6582497" cy="22239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9512" y="2844677"/>
            <a:ext cx="111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Strong SPG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1387201"/>
            <a:ext cx="107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Weak SPG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83768" y="1008309"/>
            <a:ext cx="384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i="1" dirty="0" err="1"/>
              <a:t>Subpolar</a:t>
            </a:r>
            <a:r>
              <a:rPr lang="en-US" i="1" dirty="0"/>
              <a:t> gyre index based on SSH</a:t>
            </a:r>
            <a:endParaRPr lang="en-GB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0" y="338753"/>
            <a:ext cx="8136405" cy="353943"/>
          </a:xfrm>
        </p:spPr>
        <p:txBody>
          <a:bodyPr/>
          <a:lstStyle/>
          <a:p>
            <a:r>
              <a:rPr lang="en-US" sz="2300" dirty="0" smtClean="0"/>
              <a:t>Ensemble </a:t>
            </a:r>
            <a:r>
              <a:rPr lang="en-US" sz="2300" dirty="0" err="1" smtClean="0"/>
              <a:t>Kalman</a:t>
            </a:r>
            <a:r>
              <a:rPr lang="en-US" sz="2300" dirty="0" smtClean="0"/>
              <a:t> filter assimilation in isopycnic coordinates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21</a:t>
            </a:fld>
            <a:endParaRPr lang="nb-NO"/>
          </a:p>
        </p:txBody>
      </p:sp>
      <p:sp>
        <p:nvSpPr>
          <p:cNvPr id="35" name="TextBox 34"/>
          <p:cNvSpPr txBox="1"/>
          <p:nvPr/>
        </p:nvSpPr>
        <p:spPr>
          <a:xfrm>
            <a:off x="6012160" y="3729806"/>
            <a:ext cx="2980794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Correlation with </a:t>
            </a:r>
            <a:r>
              <a:rPr lang="en-US" dirty="0" smtClean="0">
                <a:solidFill>
                  <a:prstClr val="black"/>
                </a:solidFill>
              </a:rPr>
              <a:t>0-200m Salt Content, EN4 </a:t>
            </a:r>
            <a:r>
              <a:rPr lang="en-US" dirty="0">
                <a:solidFill>
                  <a:prstClr val="black"/>
                </a:solidFill>
              </a:rPr>
              <a:t>objective analysis, </a:t>
            </a:r>
            <a:r>
              <a:rPr lang="en-US" dirty="0" smtClean="0">
                <a:solidFill>
                  <a:prstClr val="black"/>
                </a:solidFill>
              </a:rPr>
              <a:t>yearly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6176" y="5241974"/>
            <a:ext cx="2808277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FF"/>
                </a:solidFill>
              </a:rPr>
              <a:t>EnKF</a:t>
            </a:r>
            <a:r>
              <a:rPr lang="en-GB" dirty="0" smtClean="0">
                <a:solidFill>
                  <a:srgbClr val="0000FF"/>
                </a:solidFill>
              </a:rPr>
              <a:t> assimilation </a:t>
            </a:r>
            <a:r>
              <a:rPr lang="en-GB" dirty="0" err="1" smtClean="0">
                <a:solidFill>
                  <a:srgbClr val="0000FF"/>
                </a:solidFill>
              </a:rPr>
              <a:t>contraints</a:t>
            </a:r>
            <a:r>
              <a:rPr lang="en-GB" dirty="0" smtClean="0">
                <a:solidFill>
                  <a:srgbClr val="0000FF"/>
                </a:solidFill>
              </a:rPr>
              <a:t> variability of unobserved variables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1052736"/>
            <a:ext cx="16508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Assimilated observations: </a:t>
            </a:r>
            <a:r>
              <a:rPr lang="en-US" b="1" dirty="0" smtClean="0"/>
              <a:t>SST only </a:t>
            </a:r>
            <a:endParaRPr lang="en-US" b="1" dirty="0"/>
          </a:p>
        </p:txBody>
      </p:sp>
      <p:pic>
        <p:nvPicPr>
          <p:cNvPr id="39" name="Picture 38" descr="Correlation_sc_anom_yearly_200_detrend_EN4_assim_fan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1464" r="9021"/>
          <a:stretch/>
        </p:blipFill>
        <p:spPr>
          <a:xfrm>
            <a:off x="323528" y="3693733"/>
            <a:ext cx="5711044" cy="290806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1520" y="6433591"/>
            <a:ext cx="248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Francois </a:t>
            </a:r>
            <a:r>
              <a:rPr lang="en-US" sz="1400" dirty="0" err="1" smtClean="0"/>
              <a:t>Counillon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76912" y="250068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1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22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843239" y="2996952"/>
            <a:ext cx="345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Preparing for CMIP6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11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NorESM1 </a:t>
            </a:r>
            <a:r>
              <a:rPr lang="en-US" dirty="0" err="1" smtClean="0"/>
              <a:t>vs</a:t>
            </a:r>
            <a:r>
              <a:rPr lang="en-US" dirty="0" smtClean="0"/>
              <a:t> NorESM2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23</a:t>
            </a:fld>
            <a:endParaRPr lang="nb-NO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012678"/>
              </p:ext>
            </p:extLst>
          </p:nvPr>
        </p:nvGraphicFramePr>
        <p:xfrm>
          <a:off x="539551" y="1052736"/>
          <a:ext cx="8064500" cy="460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1944216"/>
                <a:gridCol w="2664296"/>
                <a:gridCol w="2951931"/>
              </a:tblGrid>
              <a:tr h="36324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NorESM</a:t>
                      </a:r>
                      <a:r>
                        <a:rPr lang="en-US" baseline="0" dirty="0" smtClean="0"/>
                        <a:t>1 (CMIP5)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NorESM2</a:t>
                      </a:r>
                      <a:r>
                        <a:rPr lang="en-US" baseline="0" dirty="0" smtClean="0"/>
                        <a:t> (CMIP6)</a:t>
                      </a:r>
                      <a:endParaRPr lang="en-US" dirty="0"/>
                    </a:p>
                  </a:txBody>
                  <a:tcPr/>
                </a:tc>
              </a:tr>
              <a:tr h="363248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CESM version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CCSM4/CESM</a:t>
                      </a:r>
                      <a:r>
                        <a:rPr lang="en-US" sz="1600" baseline="0" dirty="0" smtClean="0"/>
                        <a:t>1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CESM2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248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ATMOSPHERE</a:t>
                      </a:r>
                      <a:endParaRPr lang="en-US" dirty="0"/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</a:t>
                      </a:r>
                      <a:r>
                        <a:rPr lang="en-US" sz="1600" baseline="0" dirty="0" smtClean="0"/>
                        <a:t> version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CAM4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CAM5.5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9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 convection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Zhang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McFarlane (1995)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Zhang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McFarlane (1995)</a:t>
                      </a:r>
                      <a:endParaRPr lang="en-US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2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Shallow convection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Hack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(1994)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CLUBB?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84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PBL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Bretherton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Park (2009)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CLUBB?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2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Microphysics 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Rasch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baseline="0" dirty="0" err="1" smtClean="0"/>
                        <a:t>Kristj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en-US" sz="1600" baseline="0" dirty="0" err="1" smtClean="0"/>
                        <a:t>nsson</a:t>
                      </a:r>
                      <a:r>
                        <a:rPr lang="en-US" sz="1600" baseline="0" dirty="0" smtClean="0"/>
                        <a:t> (1998)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Gettelman</a:t>
                      </a:r>
                      <a:r>
                        <a:rPr lang="en-US" sz="1600" baseline="0" dirty="0" smtClean="0"/>
                        <a:t> and Morrison (MG2; 2015)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84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Aerosols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CAM4-Oslo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CAM5-Oslo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47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</a:t>
                      </a:r>
                      <a:endParaRPr lang="en-US" dirty="0"/>
                    </a:p>
                  </a:txBody>
                  <a:tcPr vert="vert270">
                    <a:solidFill>
                      <a:srgbClr val="FFEC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CLM version</a:t>
                      </a:r>
                      <a:endParaRPr lang="en-US" sz="1600" dirty="0"/>
                    </a:p>
                  </a:txBody>
                  <a:tcPr>
                    <a:solidFill>
                      <a:srgbClr val="FFE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CLM4</a:t>
                      </a:r>
                      <a:endParaRPr lang="en-US" sz="1600" dirty="0"/>
                    </a:p>
                  </a:txBody>
                  <a:tcPr>
                    <a:solidFill>
                      <a:srgbClr val="FFE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CLM5</a:t>
                      </a:r>
                      <a:endParaRPr lang="en-US" sz="1600" dirty="0"/>
                    </a:p>
                  </a:txBody>
                  <a:tcPr>
                    <a:solidFill>
                      <a:srgbClr val="FFECD2"/>
                    </a:solidFill>
                  </a:tcPr>
                </a:tc>
              </a:tr>
              <a:tr h="358272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River routing</a:t>
                      </a:r>
                      <a:endParaRPr lang="en-US" sz="1600" dirty="0"/>
                    </a:p>
                  </a:txBody>
                  <a:tcPr>
                    <a:solidFill>
                      <a:srgbClr val="FFE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RTM</a:t>
                      </a:r>
                      <a:endParaRPr lang="en-US" sz="1600" dirty="0"/>
                    </a:p>
                  </a:txBody>
                  <a:tcPr>
                    <a:solidFill>
                      <a:srgbClr val="FFE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MOSART</a:t>
                      </a:r>
                      <a:endParaRPr lang="en-US" sz="1600" dirty="0"/>
                    </a:p>
                  </a:txBody>
                  <a:tcPr>
                    <a:solidFill>
                      <a:srgbClr val="FFECD2"/>
                    </a:solidFill>
                  </a:tcPr>
                </a:tc>
              </a:tr>
              <a:tr h="363248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OCEAN</a:t>
                      </a:r>
                      <a:endParaRPr lang="en-US" dirty="0"/>
                    </a:p>
                  </a:txBody>
                  <a:tcPr>
                    <a:solidFill>
                      <a:srgbClr val="B3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NorESM1-O</a:t>
                      </a:r>
                      <a:endParaRPr lang="en-US" sz="1600" dirty="0"/>
                    </a:p>
                  </a:txBody>
                  <a:tcPr>
                    <a:solidFill>
                      <a:srgbClr val="B3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NorESM2-O</a:t>
                      </a:r>
                      <a:endParaRPr lang="en-US" sz="1600" dirty="0"/>
                    </a:p>
                  </a:txBody>
                  <a:tcPr>
                    <a:solidFill>
                      <a:srgbClr val="B3EEEF"/>
                    </a:solidFill>
                  </a:tcPr>
                </a:tc>
              </a:tr>
              <a:tr h="363248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SEA</a:t>
                      </a:r>
                      <a:r>
                        <a:rPr lang="en-US" baseline="0" dirty="0" smtClean="0"/>
                        <a:t> ICE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CICE4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CICE5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204" y="5951021"/>
            <a:ext cx="75782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try to stay close to CESM2 to 1) help attribution of climate differences and 2) facilitate future upgrades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05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NorESM2 resolutions and CMIP6 contributions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24</a:t>
            </a:fld>
            <a:endParaRPr lang="nb-NO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41236"/>
              </p:ext>
            </p:extLst>
          </p:nvPr>
        </p:nvGraphicFramePr>
        <p:xfrm>
          <a:off x="625469" y="980729"/>
          <a:ext cx="7915533" cy="5334049"/>
        </p:xfrm>
        <a:graphic>
          <a:graphicData uri="http://schemas.openxmlformats.org/drawingml/2006/table">
            <a:tbl>
              <a:tblPr/>
              <a:tblGrid>
                <a:gridCol w="253338"/>
                <a:gridCol w="1324023"/>
                <a:gridCol w="1584543"/>
                <a:gridCol w="1584543"/>
                <a:gridCol w="1584543"/>
                <a:gridCol w="1584543"/>
              </a:tblGrid>
              <a:tr h="551913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800" b="1" i="0" u="none" strike="noStrike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NorESM2-</a:t>
                      </a:r>
                      <a:endParaRPr lang="en-GB" sz="1800" b="1" i="0" u="none" strike="noStrike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HH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800" b="1" i="0" u="none" strike="noStrike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MH</a:t>
                      </a:r>
                      <a:endParaRPr lang="en-GB" sz="1800" b="1" i="0" u="none" strike="noStrike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800" b="0" i="0" u="none" strike="noStrike" noProof="0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en-GB" sz="1800" b="0" i="0" u="none" strike="noStrike" noProof="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800" b="1" i="0" u="none" strike="noStrike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endParaRPr lang="en-GB" sz="1800" b="1" i="0" u="none" strike="noStrike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B7"/>
                    </a:solidFill>
                  </a:tcPr>
                </a:tc>
              </a:tr>
              <a:tr h="420722">
                <a:tc rowSpan="2">
                  <a:txBody>
                    <a:bodyPr/>
                    <a:lstStyle/>
                    <a:p>
                      <a:pPr marL="0" marR="0" indent="0" algn="ctr" defTabSz="418932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RESOLUTION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Atmos. – 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H: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0.23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°</a:t>
                      </a: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x0.31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°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M: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r>
                        <a:rPr lang="en-US" sz="1400" dirty="0" smtClean="0"/>
                        <a:t>°</a:t>
                      </a: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x1.25</a:t>
                      </a:r>
                      <a:r>
                        <a:rPr lang="en-US" sz="1400" dirty="0" smtClean="0"/>
                        <a:t>°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M: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°</a:t>
                      </a: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x1.25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°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L: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r>
                        <a:rPr lang="en-US" sz="1400" dirty="0" smtClean="0"/>
                        <a:t>°</a:t>
                      </a: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x2.5</a:t>
                      </a:r>
                      <a:r>
                        <a:rPr lang="en-US" sz="1400" dirty="0" smtClean="0"/>
                        <a:t>°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7824"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Ocean</a:t>
                      </a:r>
                      <a:r>
                        <a:rPr lang="en-GB" sz="1600" b="1" i="0" u="none" strike="noStrike" baseline="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Sea-Ice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8932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H:</a:t>
                      </a:r>
                    </a:p>
                    <a:p>
                      <a:pPr marL="0" marR="0" indent="0" algn="ctr" defTabSz="418932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°</a:t>
                      </a:r>
                      <a:endParaRPr lang="en-GB" sz="1400" b="0" i="0" u="none" strike="noStrike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H: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r>
                        <a:rPr lang="en-US" sz="1400" dirty="0" smtClean="0"/>
                        <a:t>°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M: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°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M:</a:t>
                      </a:r>
                      <a:r>
                        <a:rPr lang="en-GB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dirty="0" smtClean="0"/>
                        <a:t>°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785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PROCESSES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5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Atmos.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5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Simplified 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Simplified 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Simplified 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Simplified +</a:t>
                      </a:r>
                      <a:r>
                        <a:rPr lang="en-GB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full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0303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5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Ocean BGC.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3994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CMIP-DECK + CMIP6 </a:t>
                      </a:r>
                      <a:r>
                        <a:rPr lang="en-GB" sz="1400" b="1" i="0" u="none" strike="noStrike" noProof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Hist</a:t>
                      </a:r>
                      <a:endParaRPr lang="en-GB" sz="1400" b="1" i="0" u="none" strike="noStrike" noProof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(from</a:t>
                      </a:r>
                      <a:r>
                        <a:rPr lang="en-GB" sz="1400" b="0" i="0" u="none" strike="noStrike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MH)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1918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2000" b="1" i="0" u="none" strike="noStrike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MIPs</a:t>
                      </a:r>
                      <a:endParaRPr lang="en-GB" sz="2000" b="1" i="0" u="none" strike="noStrike" noProof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HighResMIP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AerChemMIP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CFMIP,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RFMIP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DAMIP,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OMIP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ScenarioMIP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GB" sz="1300" b="1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AerChemMIP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CFMIP,</a:t>
                      </a:r>
                      <a:r>
                        <a:rPr lang="en-GB" sz="1400" b="0" i="0" u="none" strike="noStrike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RFMIP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DAMIP,</a:t>
                      </a:r>
                      <a:r>
                        <a:rPr lang="en-GB" sz="1400" b="0" i="0" u="none" strike="noStrike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OMIP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ScenarioMIP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GB" sz="13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AerChemMIP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CFMIP,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DAMIP DCPP, LS3MIP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LUMIP,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PMIP,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RFMIP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ScenarioMIP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VolMIP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6161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600" b="1" i="0" u="none" strike="noStrike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endParaRPr lang="en-GB" sz="1600" b="1" i="0" u="none" strike="noStrike" noProof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GB" sz="1400" b="0" i="0" u="none" strike="noStrike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experimental ver.,  depends on EU PRACE resources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flagship,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cutting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edge version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0" i="0" u="none" strike="noStrike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fallbac</a:t>
                      </a:r>
                      <a:r>
                        <a:rPr lang="en-GB" sz="1400" b="0" i="0" u="none" strike="noStrike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sz="1400" b="0" i="0" u="none" strike="noStrike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version if MH not realisable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affordable version for 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ensemble</a:t>
                      </a:r>
                      <a:r>
                        <a:rPr lang="en-GB" sz="1400" b="1" i="0" u="none" strike="noStrike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long runs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03881" y="6421748"/>
            <a:ext cx="2100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</a:t>
            </a:r>
            <a:r>
              <a:rPr lang="en-US" sz="1400" dirty="0" err="1" smtClean="0"/>
              <a:t>Trond</a:t>
            </a:r>
            <a:r>
              <a:rPr lang="en-US" sz="1400" dirty="0" smtClean="0"/>
              <a:t> </a:t>
            </a:r>
            <a:r>
              <a:rPr lang="en-US" sz="1400" dirty="0" err="1" smtClean="0"/>
              <a:t>Iversen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75823" y="6396334"/>
            <a:ext cx="213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CAN WE DO IT?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CMIP6 simulation plan – </a:t>
            </a:r>
            <a:r>
              <a:rPr lang="en-US" dirty="0"/>
              <a:t>t</a:t>
            </a:r>
            <a:r>
              <a:rPr lang="en-US" dirty="0" smtClean="0"/>
              <a:t>wo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25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55446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High (stretch goal) scenario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use medium-high resolution configuration (MH: </a:t>
            </a:r>
            <a:r>
              <a:rPr lang="en-US" sz="2000" dirty="0"/>
              <a:t>1</a:t>
            </a:r>
            <a:r>
              <a:rPr lang="en-US" sz="2000" dirty="0" smtClean="0"/>
              <a:t>° </a:t>
            </a:r>
            <a:r>
              <a:rPr lang="en-US" sz="2000" dirty="0" err="1" smtClean="0"/>
              <a:t>atm</a:t>
            </a:r>
            <a:r>
              <a:rPr lang="en-US" sz="2000" dirty="0" smtClean="0"/>
              <a:t>, 1/4° </a:t>
            </a:r>
            <a:r>
              <a:rPr lang="en-US" sz="2000" dirty="0" err="1" smtClean="0"/>
              <a:t>ocn</a:t>
            </a:r>
            <a:r>
              <a:rPr lang="en-US" sz="2000" dirty="0" smtClean="0"/>
              <a:t>), including ocean biogeochemistry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complete MH and ML production by end of 2017 and HH by fall 2018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Low (minimum) scenario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use  medium-medium resolution </a:t>
            </a:r>
            <a:r>
              <a:rPr lang="en-US" sz="2000" dirty="0" smtClean="0"/>
              <a:t>(</a:t>
            </a:r>
            <a:r>
              <a:rPr lang="en-US" sz="2000" dirty="0"/>
              <a:t>MM: 1° </a:t>
            </a:r>
            <a:r>
              <a:rPr lang="en-US" sz="2000" dirty="0" err="1"/>
              <a:t>atm</a:t>
            </a:r>
            <a:r>
              <a:rPr lang="en-US" sz="2000" dirty="0"/>
              <a:t>, 1° </a:t>
            </a:r>
            <a:r>
              <a:rPr lang="en-US" sz="2000" dirty="0" err="1"/>
              <a:t>ocn</a:t>
            </a:r>
            <a:r>
              <a:rPr lang="en-US" sz="2000" dirty="0" smtClean="0"/>
              <a:t>) instead of MH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use 1° and 1</a:t>
            </a:r>
            <a:r>
              <a:rPr lang="en-US" sz="2000" dirty="0"/>
              <a:t>/4° </a:t>
            </a:r>
            <a:r>
              <a:rPr lang="en-US" sz="2000" dirty="0" err="1" smtClean="0"/>
              <a:t>ocn</a:t>
            </a:r>
            <a:r>
              <a:rPr lang="en-US" sz="2000" dirty="0" smtClean="0"/>
              <a:t> for OMIP but without </a:t>
            </a:r>
            <a:r>
              <a:rPr lang="en-US" sz="2000" dirty="0"/>
              <a:t>ocean biogeochemistry </a:t>
            </a:r>
            <a:endParaRPr lang="en-US" sz="20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no high-high (HH) configuration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otherwise same as high scenario</a:t>
            </a:r>
            <a:endParaRPr lang="en-US" sz="20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26785" y="5545813"/>
            <a:ext cx="497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we are already 3-6 months behind schedule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3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CMIP6 </a:t>
            </a:r>
            <a:r>
              <a:rPr lang="en-US" dirty="0"/>
              <a:t>s</a:t>
            </a:r>
            <a:r>
              <a:rPr lang="en-US" dirty="0" smtClean="0"/>
              <a:t>imulation plan – information gathered in xml-sheets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26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3" y="1255117"/>
            <a:ext cx="7163074" cy="5093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580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6956047" cy="5753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CMIP6 </a:t>
            </a:r>
            <a:r>
              <a:rPr lang="en-US" dirty="0"/>
              <a:t>s</a:t>
            </a:r>
            <a:r>
              <a:rPr lang="en-US" dirty="0" smtClean="0"/>
              <a:t>imulation plan –  plotted simulation time-line for 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27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008" y="3151765"/>
            <a:ext cx="277980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 phases: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development &amp; tuning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spin-up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0000FF"/>
                </a:solidFill>
              </a:rPr>
              <a:t>DECK+historical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MIPs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CMIP6 simulation plan – monthly </a:t>
            </a:r>
            <a:r>
              <a:rPr lang="en-US" dirty="0" err="1" smtClean="0"/>
              <a:t>cpu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28</a:t>
            </a:fld>
            <a:endParaRPr lang="nb-NO"/>
          </a:p>
        </p:txBody>
      </p:sp>
      <p:pic>
        <p:nvPicPr>
          <p:cNvPr id="7" name="cpu_usage_hours_scenari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8" y="980728"/>
            <a:ext cx="6629400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pu_usage_hours_scenario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6629400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7020272" y="980728"/>
            <a:ext cx="2122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scenario =</a:t>
            </a:r>
          </a:p>
          <a:p>
            <a:r>
              <a:rPr lang="en-US" dirty="0" smtClean="0"/>
              <a:t>220 mill hours total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9797" y="4005064"/>
            <a:ext cx="219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scenario =</a:t>
            </a:r>
          </a:p>
          <a:p>
            <a:r>
              <a:rPr lang="en-US" dirty="0" smtClean="0"/>
              <a:t>110 mill hours total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6344" y="5048016"/>
            <a:ext cx="23042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100-200 mill hours excluding DCPP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~0.5 PB post-processed output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952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Plans beyond CMIP6 (NorESM3)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29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67" y="980728"/>
            <a:ext cx="8063983" cy="554461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Atmosphere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vertical resolution in stratosphere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coupled (atmosphere-land-ice-ocean) assimilation </a:t>
            </a:r>
          </a:p>
          <a:p>
            <a:endParaRPr lang="en-US" dirty="0"/>
          </a:p>
          <a:p>
            <a:r>
              <a:rPr lang="en-US" dirty="0" smtClean="0"/>
              <a:t>Ocean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frequency of surface coupling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vertical resolution in mixed layer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replace virtual salt flux with mass </a:t>
            </a:r>
            <a:r>
              <a:rPr lang="en-US" dirty="0" err="1" smtClean="0"/>
              <a:t>fw</a:t>
            </a:r>
            <a:r>
              <a:rPr lang="en-US" dirty="0" smtClean="0"/>
              <a:t> flux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representation of ice shelf-ocean interactions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err="1" smtClean="0"/>
              <a:t>Lagrangian</a:t>
            </a:r>
            <a:r>
              <a:rPr lang="en-US" dirty="0" smtClean="0"/>
              <a:t> sea ice model (</a:t>
            </a:r>
            <a:r>
              <a:rPr lang="en-US" dirty="0" err="1" smtClean="0"/>
              <a:t>neXtSIM</a:t>
            </a:r>
            <a:r>
              <a:rPr lang="en-US" dirty="0" smtClean="0"/>
              <a:t> developed in Bergen)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elastic-viscous-</a:t>
            </a:r>
            <a:r>
              <a:rPr lang="en-US" dirty="0" err="1" smtClean="0"/>
              <a:t>plast</a:t>
            </a:r>
            <a:r>
              <a:rPr lang="en-US" dirty="0" smtClean="0"/>
              <a:t> (EVP) rheology replaced by </a:t>
            </a:r>
            <a:r>
              <a:rPr lang="en-US" dirty="0" err="1" smtClean="0"/>
              <a:t>elasto</a:t>
            </a:r>
            <a:r>
              <a:rPr lang="en-US" dirty="0" smtClean="0"/>
              <a:t> </a:t>
            </a:r>
            <a:r>
              <a:rPr lang="en-US" dirty="0"/>
              <a:t>brittle (EB) rheology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ice mobility increased for thin ice (not captured by CMIP5 models)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ice flow – wave interaction  </a:t>
            </a:r>
          </a:p>
          <a:p>
            <a:endParaRPr lang="en-US" dirty="0"/>
          </a:p>
        </p:txBody>
      </p:sp>
      <p:pic>
        <p:nvPicPr>
          <p:cNvPr id="3" name="Picture 2" descr="figure_SI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16" y="1938911"/>
            <a:ext cx="2952328" cy="2210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5025" y="4116486"/>
            <a:ext cx="215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Pierre </a:t>
            </a:r>
            <a:r>
              <a:rPr lang="en-US" sz="1400" dirty="0" err="1" smtClean="0"/>
              <a:t>Rampal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n-US" sz="1200" dirty="0" smtClean="0"/>
              <a:t>                            NorESM2 plans for CMIP6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058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40152" y="980728"/>
            <a:ext cx="2952328" cy="36724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NorESM2-O/OC </a:t>
            </a:r>
            <a:endParaRPr lang="en-US" sz="1600" b="1" dirty="0" smtClean="0"/>
          </a:p>
          <a:p>
            <a:r>
              <a:rPr lang="en-US" sz="1600" b="1" dirty="0" smtClean="0"/>
              <a:t>(in progress) </a:t>
            </a:r>
            <a:endParaRPr lang="en-US" sz="1600" b="1" dirty="0"/>
          </a:p>
          <a:p>
            <a:endParaRPr lang="en-US" sz="1600" dirty="0"/>
          </a:p>
          <a:p>
            <a:r>
              <a:rPr lang="en-US" sz="1600" dirty="0" err="1" smtClean="0"/>
              <a:t>NorESM</a:t>
            </a:r>
            <a:r>
              <a:rPr lang="en-US" sz="1600" dirty="0"/>
              <a:t>-O (</a:t>
            </a:r>
            <a:r>
              <a:rPr lang="en-US" sz="1600" dirty="0" smtClean="0"/>
              <a:t>Bentsen 2012)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MICOM/HAMOCC/LPJ coupled to ARPEGE/IFS </a:t>
            </a:r>
            <a:r>
              <a:rPr lang="en-US" sz="1600" dirty="0" smtClean="0"/>
              <a:t>(BCM</a:t>
            </a:r>
            <a:r>
              <a:rPr lang="en-US" sz="1600" dirty="0"/>
              <a:t>-C, </a:t>
            </a:r>
            <a:r>
              <a:rPr lang="en-US" sz="1600" dirty="0" err="1"/>
              <a:t>Tjiputra</a:t>
            </a:r>
            <a:r>
              <a:rPr lang="en-US" sz="1600" dirty="0"/>
              <a:t> </a:t>
            </a:r>
            <a:r>
              <a:rPr lang="en-US" sz="1600" dirty="0" smtClean="0"/>
              <a:t>2010</a:t>
            </a:r>
            <a:r>
              <a:rPr lang="en-US" sz="1600" dirty="0"/>
              <a:t>) </a:t>
            </a:r>
          </a:p>
          <a:p>
            <a:endParaRPr lang="en-US" sz="1600" dirty="0"/>
          </a:p>
          <a:p>
            <a:r>
              <a:rPr lang="en-US" sz="1600" dirty="0"/>
              <a:t>MICOM coupled to ARPEGE/IFS (Bergen climate </a:t>
            </a:r>
            <a:r>
              <a:rPr lang="en-US" sz="1600" dirty="0" smtClean="0"/>
              <a:t>model - BCM, </a:t>
            </a:r>
            <a:r>
              <a:rPr lang="en-US" sz="1600" dirty="0"/>
              <a:t>Furevik et al. 2003</a:t>
            </a:r>
            <a:r>
              <a:rPr lang="en-US" sz="1600" dirty="0" smtClean="0"/>
              <a:t>)</a:t>
            </a:r>
          </a:p>
          <a:p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114325" y="1007090"/>
            <a:ext cx="2667487" cy="26417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/>
              <a:t>NorESM2 based </a:t>
            </a:r>
            <a:r>
              <a:rPr lang="en-US" sz="1700" b="1" dirty="0" smtClean="0"/>
              <a:t>on </a:t>
            </a:r>
            <a:r>
              <a:rPr lang="en-US" sz="1700" b="1" dirty="0"/>
              <a:t>CESM2   (</a:t>
            </a:r>
            <a:r>
              <a:rPr lang="en-US" sz="1700" b="1" dirty="0" smtClean="0"/>
              <a:t>in </a:t>
            </a:r>
            <a:r>
              <a:rPr lang="en-US" sz="1700" b="1" dirty="0" err="1" smtClean="0"/>
              <a:t>progr</a:t>
            </a:r>
            <a:r>
              <a:rPr lang="en-US" sz="1700" b="1" dirty="0" smtClean="0"/>
              <a:t>.) </a:t>
            </a:r>
            <a:endParaRPr lang="en-US" sz="1700" b="1" dirty="0"/>
          </a:p>
          <a:p>
            <a:endParaRPr lang="en-US" sz="1700" b="1" dirty="0"/>
          </a:p>
          <a:p>
            <a:r>
              <a:rPr lang="en-US" sz="1600" dirty="0"/>
              <a:t>NorESM1-ME based on CESM1 (</a:t>
            </a:r>
            <a:r>
              <a:rPr lang="en-US" sz="1600" dirty="0" err="1"/>
              <a:t>Tjiputra</a:t>
            </a:r>
            <a:r>
              <a:rPr lang="en-US" sz="1600" dirty="0"/>
              <a:t> et al. 2012)</a:t>
            </a:r>
          </a:p>
          <a:p>
            <a:endParaRPr lang="en-US" sz="1600" dirty="0"/>
          </a:p>
          <a:p>
            <a:r>
              <a:rPr lang="en-US" sz="1600" dirty="0"/>
              <a:t>NorESM1-M based on CCSM4 (Bentsen et al. 2012</a:t>
            </a:r>
            <a:r>
              <a:rPr lang="en-US" sz="1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3</a:t>
            </a:fld>
            <a:endParaRPr lang="nb-NO"/>
          </a:p>
        </p:txBody>
      </p:sp>
      <p:sp>
        <p:nvSpPr>
          <p:cNvPr id="16" name="Rounded Rectangle 15"/>
          <p:cNvSpPr/>
          <p:nvPr/>
        </p:nvSpPr>
        <p:spPr>
          <a:xfrm>
            <a:off x="2283702" y="5443412"/>
            <a:ext cx="4576597" cy="8654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Norwegian Climate Prediction Model (</a:t>
            </a:r>
            <a:r>
              <a:rPr lang="en-US" sz="1600" dirty="0" err="1"/>
              <a:t>NorCPM</a:t>
            </a:r>
            <a:r>
              <a:rPr lang="en-US" sz="1600" dirty="0"/>
              <a:t>) = </a:t>
            </a:r>
            <a:r>
              <a:rPr lang="en-US" sz="1600" dirty="0" err="1"/>
              <a:t>NorESM</a:t>
            </a:r>
            <a:r>
              <a:rPr lang="en-US" sz="1600" dirty="0"/>
              <a:t> + </a:t>
            </a:r>
            <a:r>
              <a:rPr lang="en-US" sz="1600" dirty="0" err="1" smtClean="0"/>
              <a:t>EnKF</a:t>
            </a:r>
            <a:r>
              <a:rPr lang="en-US" sz="1600" dirty="0" smtClean="0"/>
              <a:t> assimilation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en-US" sz="1600" dirty="0" err="1"/>
              <a:t>Counillon</a:t>
            </a:r>
            <a:r>
              <a:rPr lang="en-US" sz="1600" dirty="0"/>
              <a:t> et al. 2015, Wang et al. 2015)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1519" y="980729"/>
            <a:ext cx="2754728" cy="36724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CAM5-Oslo </a:t>
            </a:r>
            <a:endParaRPr lang="en-US" sz="1600" b="1" dirty="0" smtClean="0"/>
          </a:p>
          <a:p>
            <a:r>
              <a:rPr lang="en-US" sz="1600" b="1" dirty="0" smtClean="0"/>
              <a:t>(</a:t>
            </a:r>
            <a:r>
              <a:rPr lang="en-US" sz="1600" b="1" dirty="0"/>
              <a:t>in progress) </a:t>
            </a:r>
          </a:p>
          <a:p>
            <a:endParaRPr lang="en-US" sz="1600" dirty="0"/>
          </a:p>
          <a:p>
            <a:r>
              <a:rPr lang="en-US" sz="1600" dirty="0"/>
              <a:t>CAM4-Oslo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Kirkevåg</a:t>
            </a:r>
            <a:r>
              <a:rPr lang="en-US" sz="1600" dirty="0"/>
              <a:t> et al. 2013) </a:t>
            </a:r>
          </a:p>
          <a:p>
            <a:endParaRPr lang="en-US" sz="1600" dirty="0"/>
          </a:p>
          <a:p>
            <a:r>
              <a:rPr lang="en-US" sz="1600" dirty="0"/>
              <a:t>CAM3-Oslo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Seland</a:t>
            </a:r>
            <a:r>
              <a:rPr lang="en-US" sz="1600" dirty="0"/>
              <a:t> et al. 2008)</a:t>
            </a:r>
          </a:p>
          <a:p>
            <a:endParaRPr lang="en-US" sz="1600" dirty="0"/>
          </a:p>
          <a:p>
            <a:r>
              <a:rPr lang="en-US" sz="1600" dirty="0"/>
              <a:t>CCM3-Oslo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Iversen</a:t>
            </a:r>
            <a:r>
              <a:rPr lang="en-US" sz="1600" dirty="0"/>
              <a:t> &amp; </a:t>
            </a:r>
            <a:r>
              <a:rPr lang="en-US" sz="1600" dirty="0" err="1"/>
              <a:t>Seland</a:t>
            </a:r>
            <a:r>
              <a:rPr lang="en-US" sz="1600" dirty="0"/>
              <a:t> </a:t>
            </a:r>
            <a:r>
              <a:rPr lang="en-US" sz="1600" dirty="0" smtClean="0"/>
              <a:t>2002, </a:t>
            </a:r>
            <a:r>
              <a:rPr lang="en-US" sz="1600" dirty="0" err="1" smtClean="0"/>
              <a:t>Kirkevåg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Iversen</a:t>
            </a:r>
            <a:r>
              <a:rPr lang="en-US" sz="1600" dirty="0"/>
              <a:t> 2002)</a:t>
            </a:r>
          </a:p>
          <a:p>
            <a:endParaRPr lang="en-US" sz="1600" dirty="0"/>
          </a:p>
          <a:p>
            <a:r>
              <a:rPr lang="en-US" sz="1600" dirty="0"/>
              <a:t>ECMWF-offline </a:t>
            </a:r>
            <a:r>
              <a:rPr lang="en-US" sz="1600" dirty="0" smtClean="0"/>
              <a:t>aerosol 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en-US" sz="1600" dirty="0" err="1"/>
              <a:t>Seland</a:t>
            </a:r>
            <a:r>
              <a:rPr lang="en-US" sz="1600" dirty="0"/>
              <a:t> &amp; </a:t>
            </a:r>
            <a:r>
              <a:rPr lang="en-US" sz="1600" dirty="0" err="1"/>
              <a:t>Iversen</a:t>
            </a:r>
            <a:r>
              <a:rPr lang="en-US" sz="1600" dirty="0"/>
              <a:t> 1999)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70695" y="4005064"/>
            <a:ext cx="7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CMIP3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38644" y="1556792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CMIP6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51920" y="3284984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CMIP5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51920" y="2329135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CMIP5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25835" y="4746475"/>
            <a:ext cx="24086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aerosol-cloud processes</a:t>
            </a:r>
          </a:p>
          <a:p>
            <a:r>
              <a:rPr lang="en-US" sz="1600" dirty="0" smtClean="0"/>
              <a:t>development in </a:t>
            </a:r>
            <a:r>
              <a:rPr lang="en-US" sz="1600" dirty="0" smtClean="0">
                <a:solidFill>
                  <a:schemeClr val="accent6"/>
                </a:solidFill>
              </a:rPr>
              <a:t>Oslo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48672" y="4725144"/>
            <a:ext cx="3203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ocean physics, dynamics and biogeochemistry in </a:t>
            </a:r>
            <a:r>
              <a:rPr lang="en-US" sz="1600" dirty="0" smtClean="0">
                <a:solidFill>
                  <a:schemeClr val="accent6"/>
                </a:solidFill>
              </a:rPr>
              <a:t>Bergen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6037" y="6330806"/>
            <a:ext cx="219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assimilation in </a:t>
            </a:r>
            <a:r>
              <a:rPr lang="en-US" sz="1600" dirty="0" smtClean="0">
                <a:solidFill>
                  <a:schemeClr val="accent6"/>
                </a:solidFill>
              </a:rPr>
              <a:t>Bergen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09421" y="5733256"/>
            <a:ext cx="127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CMIP6 DCPP 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83768" y="2204864"/>
            <a:ext cx="720080" cy="93610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83768" y="2060848"/>
            <a:ext cx="7200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83768" y="1484784"/>
            <a:ext cx="7200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08104" y="1484784"/>
            <a:ext cx="57777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508104" y="2060848"/>
            <a:ext cx="57777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508104" y="2213248"/>
            <a:ext cx="577770" cy="92772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6288" y="1340768"/>
            <a:ext cx="0" cy="2880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748464" y="1340768"/>
            <a:ext cx="0" cy="2880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erg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349448"/>
            <a:ext cx="972820" cy="13919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0" y="5349448"/>
            <a:ext cx="972820" cy="1391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Introduction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                           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278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Why have a Norwegian ESM?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9" y="980727"/>
            <a:ext cx="7709632" cy="568104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Merits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stimulates activity and collaboration on </a:t>
            </a:r>
            <a:r>
              <a:rPr lang="en-US" dirty="0"/>
              <a:t>national </a:t>
            </a:r>
            <a:r>
              <a:rPr lang="en-US" dirty="0" smtClean="0"/>
              <a:t>level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fosters local expertise that is key to inform stake-holders and public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allows </a:t>
            </a:r>
            <a:r>
              <a:rPr lang="en-US" dirty="0" err="1" smtClean="0"/>
              <a:t>optimisation</a:t>
            </a:r>
            <a:r>
              <a:rPr lang="en-US" dirty="0" smtClean="0"/>
              <a:t> for regions and processes of national interest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provides infrastructure for assessing the importance </a:t>
            </a:r>
            <a:r>
              <a:rPr lang="en-US" dirty="0"/>
              <a:t>a</a:t>
            </a:r>
            <a:r>
              <a:rPr lang="en-US" dirty="0" smtClean="0"/>
              <a:t>nd utility of new process knowledge in regional and global context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provides infrastructure </a:t>
            </a:r>
            <a:r>
              <a:rPr lang="en-US" dirty="0"/>
              <a:t>for </a:t>
            </a:r>
            <a:r>
              <a:rPr lang="en-US" dirty="0" smtClean="0"/>
              <a:t>integrating new process knowledge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strengthens international</a:t>
            </a:r>
            <a:r>
              <a:rPr lang="en-US" dirty="0"/>
              <a:t> </a:t>
            </a:r>
            <a:r>
              <a:rPr lang="en-US" dirty="0" smtClean="0"/>
              <a:t>visibility and attracts international scientists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makes your institute attractive partner in international projects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Challenges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demanding to maintain a state-of-the-art system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have to ensure </a:t>
            </a:r>
            <a:r>
              <a:rPr lang="en-US" dirty="0"/>
              <a:t>uniqueness of model system to justify its development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proprietary issues need to be clarified: branding/naming of model, giving appropriate credit to parent model (CESM </a:t>
            </a:r>
            <a:r>
              <a:rPr lang="en-US" dirty="0" err="1" smtClean="0"/>
              <a:t>genology</a:t>
            </a:r>
            <a:r>
              <a:rPr lang="en-US" dirty="0" smtClean="0"/>
              <a:t> – </a:t>
            </a:r>
            <a:r>
              <a:rPr lang="en-US" dirty="0" err="1" smtClean="0"/>
              <a:t>Knutti</a:t>
            </a:r>
            <a:r>
              <a:rPr lang="en-US" dirty="0" smtClean="0"/>
              <a:t> et al. 2013)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should feed developments back into parent model (two-way exchange) but this requires harmonization of source code + enough manpower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4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Introduction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                           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672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Why have a Norwegian ESM?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5</a:t>
            </a:fld>
            <a:endParaRPr lang="nb-NO"/>
          </a:p>
        </p:txBody>
      </p:sp>
      <p:pic>
        <p:nvPicPr>
          <p:cNvPr id="7" name="Picture 6" descr="word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60432" cy="401466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68" y="4941168"/>
            <a:ext cx="7992372" cy="165618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over 50 </a:t>
            </a:r>
            <a:r>
              <a:rPr lang="en-US" dirty="0" err="1" smtClean="0"/>
              <a:t>NorESM</a:t>
            </a:r>
            <a:r>
              <a:rPr lang="en-US" dirty="0" smtClean="0"/>
              <a:t> users and growing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model used in 39 national projects with total budget of 50 mill USD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model used </a:t>
            </a:r>
            <a:r>
              <a:rPr lang="en-US" dirty="0"/>
              <a:t>in </a:t>
            </a:r>
            <a:r>
              <a:rPr lang="en-US" dirty="0" smtClean="0"/>
              <a:t>26 international </a:t>
            </a:r>
            <a:r>
              <a:rPr lang="en-US" dirty="0"/>
              <a:t>projects with total budget of </a:t>
            </a:r>
            <a:r>
              <a:rPr lang="en-US" dirty="0" smtClean="0"/>
              <a:t>130 </a:t>
            </a:r>
            <a:r>
              <a:rPr lang="en-US" dirty="0"/>
              <a:t>mill USD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CMIP5 </a:t>
            </a:r>
            <a:r>
              <a:rPr lang="en-US" dirty="0" smtClean="0"/>
              <a:t>output from NorESM1 used in ~500 peer-reviewed publications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Introduction            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defines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                           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125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6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603741" y="2996952"/>
            <a:ext cx="393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defines </a:t>
            </a:r>
            <a:r>
              <a:rPr lang="en-US" sz="2800" dirty="0" err="1" smtClean="0"/>
              <a:t>NorESM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04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CAM-Oslo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7</a:t>
            </a:fld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064000" cy="55446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schemes </a:t>
            </a:r>
            <a:r>
              <a:rPr lang="en-US" dirty="0"/>
              <a:t>for aerosol chemistry, </a:t>
            </a:r>
            <a:r>
              <a:rPr lang="en-US" dirty="0" smtClean="0"/>
              <a:t>aerosol physics </a:t>
            </a:r>
            <a:r>
              <a:rPr lang="en-US" dirty="0"/>
              <a:t>and interaction with </a:t>
            </a:r>
            <a:r>
              <a:rPr lang="en-US" dirty="0" smtClean="0"/>
              <a:t>clouds that are developed in Oslo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alternative </a:t>
            </a:r>
            <a:r>
              <a:rPr lang="en-US" dirty="0"/>
              <a:t>to </a:t>
            </a:r>
            <a:r>
              <a:rPr lang="en-US" dirty="0" smtClean="0"/>
              <a:t>modal </a:t>
            </a:r>
            <a:r>
              <a:rPr lang="en-US" dirty="0"/>
              <a:t>aerosol </a:t>
            </a:r>
            <a:r>
              <a:rPr lang="en-US" dirty="0" smtClean="0"/>
              <a:t>module (MAM) </a:t>
            </a:r>
            <a:r>
              <a:rPr lang="en-US" dirty="0"/>
              <a:t>in </a:t>
            </a:r>
            <a:r>
              <a:rPr lang="en-US" dirty="0" smtClean="0"/>
              <a:t>CAM5</a:t>
            </a:r>
            <a:endParaRPr lang="en-US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Key features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chemical comp.: </a:t>
            </a:r>
            <a:r>
              <a:rPr lang="en-US" dirty="0"/>
              <a:t>dust, </a:t>
            </a:r>
            <a:r>
              <a:rPr lang="en-US" dirty="0" smtClean="0"/>
              <a:t>sea salt</a:t>
            </a:r>
            <a:r>
              <a:rPr lang="en-US" dirty="0"/>
              <a:t>, black carbon, </a:t>
            </a:r>
            <a:r>
              <a:rPr lang="en-US" dirty="0" err="1"/>
              <a:t>sulphate</a:t>
            </a:r>
            <a:r>
              <a:rPr lang="en-US" dirty="0"/>
              <a:t>, organic </a:t>
            </a:r>
            <a:r>
              <a:rPr lang="en-US" dirty="0" smtClean="0"/>
              <a:t>matter, H2O </a:t>
            </a:r>
            <a:endParaRPr lang="en-US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20 aerosol mixtures + precursors SO2 and DMS = 22 active tracers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/>
              <a:t>4 size modes</a:t>
            </a:r>
            <a:r>
              <a:rPr lang="en-US" dirty="0" smtClean="0"/>
              <a:t>: nucleation, Aitken, accumulation, coarse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calculates log-normal size distributions with changing median and log-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uses tabulated optical properties (e.g. single scattering, asymmetry factor, extinction coefficient) that are pre-calculated for a wide range of input values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direct and indirect aerosol effects (no indirect effects in standard CAM4)</a:t>
            </a:r>
            <a:endParaRPr lang="en-US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359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0" y="323364"/>
            <a:ext cx="9792590" cy="369332"/>
          </a:xfrm>
        </p:spPr>
        <p:txBody>
          <a:bodyPr/>
          <a:lstStyle/>
          <a:p>
            <a:r>
              <a:rPr lang="en-US" dirty="0" smtClean="0"/>
              <a:t>CAM-Oslo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8</a:t>
            </a:fld>
            <a:endParaRPr lang="nb-NO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0" y="1340768"/>
            <a:ext cx="8065174" cy="51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368" y="940658"/>
            <a:ext cx="823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Comprehensive description of aerosol life </a:t>
            </a:r>
            <a:r>
              <a:rPr lang="en-US" sz="2000" dirty="0" smtClean="0"/>
              <a:t>cycles </a:t>
            </a:r>
            <a:r>
              <a:rPr lang="en-US" sz="2000" dirty="0"/>
              <a:t>and cloud interactions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232" y="6525344"/>
            <a:ext cx="2290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Kirkevåg</a:t>
            </a:r>
            <a:r>
              <a:rPr lang="en-US" sz="1400" dirty="0" smtClean="0"/>
              <a:t> et al. 2013, GMD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416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51" y="323364"/>
            <a:ext cx="8064000" cy="369332"/>
          </a:xfrm>
        </p:spPr>
        <p:txBody>
          <a:bodyPr/>
          <a:lstStyle/>
          <a:p>
            <a:r>
              <a:rPr lang="en-US" dirty="0" smtClean="0"/>
              <a:t>CAM-Oslo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9</a:t>
            </a:fld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0068" y="980728"/>
            <a:ext cx="8208396" cy="17281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Research focus – aerosol </a:t>
            </a:r>
            <a:r>
              <a:rPr lang="en-US" sz="2000" dirty="0"/>
              <a:t>and cloud processes in high-latitude </a:t>
            </a:r>
            <a:r>
              <a:rPr lang="en-US" sz="2000" dirty="0" smtClean="0"/>
              <a:t>regions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9" y="1962100"/>
            <a:ext cx="4029672" cy="2763044"/>
          </a:xfrm>
          <a:prstGeom prst="rect">
            <a:avLst/>
          </a:prstGeom>
        </p:spPr>
      </p:pic>
      <p:pic>
        <p:nvPicPr>
          <p:cNvPr id="5" name="Picture 4" descr="n16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677224" cy="3597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797152"/>
            <a:ext cx="435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Navarro </a:t>
            </a:r>
            <a:r>
              <a:rPr lang="en-US" dirty="0"/>
              <a:t>et al. 2016, Nature </a:t>
            </a:r>
            <a:r>
              <a:rPr lang="en-US" dirty="0" smtClean="0"/>
              <a:t>Geoscience </a:t>
            </a:r>
          </a:p>
          <a:p>
            <a:r>
              <a:rPr lang="en-US" dirty="0" smtClean="0"/>
              <a:t>using an updated version of NorESM1-M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906" y="5734997"/>
            <a:ext cx="63361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Recent reduction in European SO2 emissions contributed to Arctic amplification of global warming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" y="-68400"/>
            <a:ext cx="881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Introduction</a:t>
            </a:r>
            <a:r>
              <a:rPr lang="en-US" sz="1200" dirty="0" smtClean="0"/>
              <a:t>                                        What defines </a:t>
            </a:r>
            <a:r>
              <a:rPr lang="en-US" sz="1200" dirty="0" err="1" smtClean="0"/>
              <a:t>NorESM</a:t>
            </a:r>
            <a:r>
              <a:rPr lang="en-US" sz="1200" dirty="0" smtClean="0"/>
              <a:t>?                          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NorESM2 plans for CMIP6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76242" y="2132856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EUR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5147900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EUR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4507" y="3707740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4947" y="5147900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45045" y="1743199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rgbClr val="E7E800"/>
                </a:solidFill>
              </a:rPr>
              <a:t>new</a:t>
            </a:r>
            <a:endParaRPr lang="en-US" sz="2400" b="1" dirty="0">
              <a:solidFill>
                <a:srgbClr val="E7E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jerknes_PPT">
  <a:themeElements>
    <a:clrScheme name="Bjerknes Centre">
      <a:dk1>
        <a:sysClr val="windowText" lastClr="000000"/>
      </a:dk1>
      <a:lt1>
        <a:sysClr val="window" lastClr="FFFFFF"/>
      </a:lt1>
      <a:dk2>
        <a:srgbClr val="007194"/>
      </a:dk2>
      <a:lt2>
        <a:srgbClr val="8FC8FC"/>
      </a:lt2>
      <a:accent1>
        <a:srgbClr val="007194"/>
      </a:accent1>
      <a:accent2>
        <a:srgbClr val="8FC8FC"/>
      </a:accent2>
      <a:accent3>
        <a:srgbClr val="30A1A5"/>
      </a:accent3>
      <a:accent4>
        <a:srgbClr val="30302F"/>
      </a:accent4>
      <a:accent5>
        <a:srgbClr val="810048"/>
      </a:accent5>
      <a:accent6>
        <a:srgbClr val="CA0045"/>
      </a:accent6>
      <a:hlink>
        <a:srgbClr val="CA0045"/>
      </a:hlink>
      <a:folHlink>
        <a:srgbClr val="81004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16613</TotalTime>
  <Words>2727</Words>
  <Application>Microsoft Macintosh PowerPoint</Application>
  <PresentationFormat>On-screen Show (4:3)</PresentationFormat>
  <Paragraphs>479</Paragraphs>
  <Slides>29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Bjerknes_PPT</vt:lpstr>
      <vt:lpstr>think-cell Slide</vt:lpstr>
      <vt:lpstr>Norwegian Earth System Model (NorESM) preparing for CMIP6</vt:lpstr>
      <vt:lpstr>Norwegian Earth System Model </vt:lpstr>
      <vt:lpstr>Development history</vt:lpstr>
      <vt:lpstr>Why have a Norwegian ESM?</vt:lpstr>
      <vt:lpstr>Why have a Norwegian ESM?</vt:lpstr>
      <vt:lpstr>PowerPoint Presentation</vt:lpstr>
      <vt:lpstr>CAM-Oslo</vt:lpstr>
      <vt:lpstr>CAM-Oslo</vt:lpstr>
      <vt:lpstr>CAM-Oslo</vt:lpstr>
      <vt:lpstr>CAM-Oslo</vt:lpstr>
      <vt:lpstr>CAM-Oslo</vt:lpstr>
      <vt:lpstr>NorESM ocean component (NorESM-O) </vt:lpstr>
      <vt:lpstr>NorESM ocean component (NorESM-O) – dynamical core</vt:lpstr>
      <vt:lpstr>NorESM ocean component (NorESM-O) – physics</vt:lpstr>
      <vt:lpstr>NorESM ocean component (NorESM-O) </vt:lpstr>
      <vt:lpstr>NorESM ocean component (NorESM-O)</vt:lpstr>
      <vt:lpstr>HAMburg Ocean Carbon Cycle model (HAMOCC)</vt:lpstr>
      <vt:lpstr>HAMburg Ocean Carbon Cycle model (HAMOCC) </vt:lpstr>
      <vt:lpstr>HAMburg Ocean Carbon Cycle model (HAMOCC)</vt:lpstr>
      <vt:lpstr>Ensemble Kalman filter assimilation in isopycnic coordinates</vt:lpstr>
      <vt:lpstr>Ensemble Kalman filter assimilation in isopycnic coordinates</vt:lpstr>
      <vt:lpstr>PowerPoint Presentation</vt:lpstr>
      <vt:lpstr>NorESM1 vs NorESM2</vt:lpstr>
      <vt:lpstr>NorESM2 resolutions and CMIP6 contributions </vt:lpstr>
      <vt:lpstr>CMIP6 simulation plan – two scenarios</vt:lpstr>
      <vt:lpstr>CMIP6 simulation plan – information gathered in xml-sheets</vt:lpstr>
      <vt:lpstr>CMIP6 simulation plan –  plotted simulation time-line for ML </vt:lpstr>
      <vt:lpstr>CMIP6 simulation plan – monthly cpu usage</vt:lpstr>
      <vt:lpstr>Plans beyond CMIP6 (NorESM3)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Aadland</dc:creator>
  <cp:lastModifiedBy>Ingo Bethke</cp:lastModifiedBy>
  <cp:revision>412</cp:revision>
  <cp:lastPrinted>2015-02-22T17:15:43Z</cp:lastPrinted>
  <dcterms:created xsi:type="dcterms:W3CDTF">2013-04-26T08:09:31Z</dcterms:created>
  <dcterms:modified xsi:type="dcterms:W3CDTF">2016-10-25T07:13:44Z</dcterms:modified>
</cp:coreProperties>
</file>