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3" r:id="rId4"/>
    <p:sldId id="258" r:id="rId5"/>
    <p:sldId id="260" r:id="rId6"/>
    <p:sldId id="261" r:id="rId7"/>
    <p:sldId id="267" r:id="rId8"/>
    <p:sldId id="268" r:id="rId9"/>
    <p:sldId id="269" r:id="rId10"/>
    <p:sldId id="264" r:id="rId11"/>
    <p:sldId id="265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83" autoAdjust="0"/>
  </p:normalViewPr>
  <p:slideViewPr>
    <p:cSldViewPr>
      <p:cViewPr varScale="1">
        <p:scale>
          <a:sx n="75" d="100"/>
          <a:sy n="75" d="100"/>
        </p:scale>
        <p:origin x="-7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63E1B-9731-49D6-A057-7EF4872C84ED}" type="datetimeFigureOut">
              <a:rPr lang="en-US" smtClean="0"/>
              <a:t>30-Nov-11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4EF13-B9BF-467E-9687-F559B08ED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10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4EF13-B9BF-467E-9687-F559B08EDB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0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1BAA-A8C8-415C-B27D-9897C570D525}" type="datetime1">
              <a:rPr lang="en-US" smtClean="0"/>
              <a:t>30-Nov-11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6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A418-9F41-4C9F-B320-5C2DA4696373}" type="datetime1">
              <a:rPr lang="en-US" smtClean="0"/>
              <a:t>30-Nov-11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6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5E43-9276-468E-8256-A63F16653410}" type="datetime1">
              <a:rPr lang="en-US" smtClean="0"/>
              <a:t>30-Nov-11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CB1F-D724-4D0C-9E49-066853B8CF65}" type="datetime1">
              <a:rPr lang="en-US" smtClean="0"/>
              <a:t>30-Nov-11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4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0085-CF4B-4C76-8881-077F92258503}" type="datetime1">
              <a:rPr lang="en-US" smtClean="0"/>
              <a:t>30-Nov-11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9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F47E-C3C6-43E9-A7E6-9824ED322D17}" type="datetime1">
              <a:rPr lang="en-US" smtClean="0"/>
              <a:t>30-Nov-11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4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550C-2A47-41E3-A0C3-4DFCD924C089}" type="datetime1">
              <a:rPr lang="en-US" smtClean="0"/>
              <a:t>30-Nov-11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4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8F224-CDC4-4DD7-8AA0-033D2ABA22F7}" type="datetime1">
              <a:rPr lang="en-US" smtClean="0"/>
              <a:t>30-Nov-11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5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7A5-41CF-47AD-AB00-E941CD1954A1}" type="datetime1">
              <a:rPr lang="en-US" smtClean="0"/>
              <a:t>30-Nov-11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2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0C434-ECBD-45BF-939C-895398F7312F}" type="datetime1">
              <a:rPr lang="en-US" smtClean="0"/>
              <a:t>30-Nov-11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2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54DA-5D32-4629-8A38-31EFC4966CC0}" type="datetime1">
              <a:rPr lang="en-US" smtClean="0"/>
              <a:t>30-Nov-11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8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FA90A-FDDB-4BD1-B420-30F6AA6CDC06}" type="datetime1">
              <a:rPr lang="en-US" smtClean="0"/>
              <a:t>30-Nov-11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FF9C0-AA93-4FB0-B807-9EE07A0F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5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Kvalobs</a:t>
            </a:r>
            <a:r>
              <a:rPr lang="nb-NO" dirty="0" smtClean="0"/>
              <a:t> QC2d3: </a:t>
            </a:r>
            <a:br>
              <a:rPr lang="nb-NO" dirty="0" smtClean="0"/>
            </a:br>
            <a:r>
              <a:rPr lang="nb-NO" dirty="0" smtClean="0"/>
              <a:t>spatial </a:t>
            </a:r>
            <a:r>
              <a:rPr lang="nb-NO" dirty="0" err="1" smtClean="0"/>
              <a:t>control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(at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observation</a:t>
            </a:r>
            <a:r>
              <a:rPr lang="nb-NO" dirty="0" smtClean="0"/>
              <a:t> time </a:t>
            </a:r>
            <a:r>
              <a:rPr lang="nb-NO" dirty="0" err="1" smtClean="0"/>
              <a:t>resolution</a:t>
            </a:r>
            <a:r>
              <a:rPr lang="nb-NO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4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s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6019800" y="2133600"/>
            <a:ext cx="2956560" cy="1609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err="1">
                <a:solidFill>
                  <a:prstClr val="black"/>
                </a:solidFill>
              </a:rPr>
              <a:t>Climatologic</a:t>
            </a:r>
            <a:r>
              <a:rPr lang="nb-NO" sz="2800" dirty="0">
                <a:solidFill>
                  <a:prstClr val="black"/>
                </a:solidFill>
              </a:rPr>
              <a:t> spatial </a:t>
            </a:r>
            <a:r>
              <a:rPr lang="nb-NO" sz="2800" dirty="0" err="1">
                <a:solidFill>
                  <a:prstClr val="black"/>
                </a:solidFill>
              </a:rPr>
              <a:t>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sz="2000" dirty="0" smtClean="0"/>
              <a:t>b- </a:t>
            </a:r>
            <a:r>
              <a:rPr lang="nb-NO" sz="2000" dirty="0" err="1"/>
              <a:t>Highligting</a:t>
            </a:r>
            <a:r>
              <a:rPr lang="nb-NO" sz="2000" dirty="0"/>
              <a:t> </a:t>
            </a:r>
            <a:r>
              <a:rPr lang="nb-NO" sz="2000" dirty="0" err="1"/>
              <a:t>anomalies</a:t>
            </a:r>
            <a:r>
              <a:rPr lang="nb-NO" sz="2000" dirty="0"/>
              <a:t> </a:t>
            </a:r>
            <a:r>
              <a:rPr lang="nb-NO" sz="2000" dirty="0" err="1"/>
              <a:t>using</a:t>
            </a:r>
            <a:r>
              <a:rPr lang="nb-NO" sz="2000" dirty="0"/>
              <a:t> </a:t>
            </a:r>
            <a:r>
              <a:rPr lang="nb-NO" sz="2000" dirty="0" err="1"/>
              <a:t>climatological</a:t>
            </a:r>
            <a:r>
              <a:rPr lang="nb-NO" sz="2000" dirty="0"/>
              <a:t> spatial </a:t>
            </a:r>
            <a:r>
              <a:rPr lang="nb-NO" sz="2000" dirty="0" err="1"/>
              <a:t>structures</a:t>
            </a:r>
            <a:r>
              <a:rPr lang="nb-NO" sz="2000" dirty="0"/>
              <a:t> (</a:t>
            </a:r>
            <a:r>
              <a:rPr lang="nb-NO" sz="2000" dirty="0" err="1"/>
              <a:t>geostatistics</a:t>
            </a:r>
            <a:r>
              <a:rPr lang="nb-NO" sz="2000" dirty="0" smtClean="0"/>
              <a:t>)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1400" dirty="0" smtClean="0"/>
              <a:t>Using </a:t>
            </a:r>
            <a:r>
              <a:rPr lang="nb-NO" sz="1400" dirty="0" err="1" smtClean="0"/>
              <a:t>variogram</a:t>
            </a:r>
            <a:r>
              <a:rPr lang="nb-NO" sz="1400" dirty="0" smtClean="0"/>
              <a:t> </a:t>
            </a:r>
            <a:r>
              <a:rPr lang="nb-NO" sz="1400" dirty="0" err="1" smtClean="0"/>
              <a:t>cloud</a:t>
            </a:r>
            <a:r>
              <a:rPr lang="nb-NO" sz="1400" dirty="0" smtClean="0"/>
              <a:t>: </a:t>
            </a:r>
            <a:r>
              <a:rPr lang="nb-NO" sz="1400" dirty="0" err="1" smtClean="0"/>
              <a:t>variance</a:t>
            </a:r>
            <a:r>
              <a:rPr lang="nb-NO" sz="1400" dirty="0" smtClean="0"/>
              <a:t> </a:t>
            </a:r>
            <a:r>
              <a:rPr lang="nb-NO" sz="1400" dirty="0" err="1" smtClean="0"/>
              <a:t>between</a:t>
            </a:r>
            <a:r>
              <a:rPr lang="nb-NO" sz="1400" dirty="0" smtClean="0"/>
              <a:t> </a:t>
            </a:r>
            <a:r>
              <a:rPr lang="nb-NO" sz="1400" dirty="0" err="1" smtClean="0"/>
              <a:t>two</a:t>
            </a:r>
            <a:r>
              <a:rPr lang="nb-NO" sz="1400" dirty="0" smtClean="0"/>
              <a:t> </a:t>
            </a:r>
            <a:r>
              <a:rPr lang="nb-NO" sz="1400" dirty="0" err="1" smtClean="0"/>
              <a:t>point</a:t>
            </a:r>
            <a:r>
              <a:rPr lang="nb-NO" sz="1400" dirty="0" smtClean="0"/>
              <a:t> in </a:t>
            </a:r>
            <a:r>
              <a:rPr lang="nb-NO" sz="1400" dirty="0" err="1" smtClean="0"/>
              <a:t>space</a:t>
            </a:r>
            <a:r>
              <a:rPr lang="nb-NO" sz="1400" dirty="0" smtClean="0"/>
              <a:t>: </a:t>
            </a:r>
            <a:r>
              <a:rPr lang="nb-NO" sz="1400" u="sng" dirty="0"/>
              <a:t>s</a:t>
            </a:r>
            <a:r>
              <a:rPr lang="nb-NO" sz="1400" u="sng" dirty="0" smtClean="0"/>
              <a:t>patial </a:t>
            </a:r>
            <a:r>
              <a:rPr lang="nb-NO" sz="1400" u="sng" dirty="0" err="1" smtClean="0"/>
              <a:t>information</a:t>
            </a:r>
            <a:endParaRPr lang="nb-NO" sz="1400" u="sng" dirty="0" smtClean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r>
              <a:rPr lang="nb-NO" sz="1400" dirty="0" err="1" smtClean="0"/>
              <a:t>Looking</a:t>
            </a:r>
            <a:r>
              <a:rPr lang="nb-NO" sz="1400" dirty="0" smtClean="0"/>
              <a:t> at </a:t>
            </a:r>
            <a:r>
              <a:rPr lang="nb-NO" sz="1400" dirty="0" err="1" smtClean="0"/>
              <a:t>the</a:t>
            </a:r>
            <a:r>
              <a:rPr lang="nb-NO" sz="1400" dirty="0" smtClean="0"/>
              <a:t> </a:t>
            </a:r>
            <a:r>
              <a:rPr lang="nb-NO" sz="1400" dirty="0" err="1" smtClean="0"/>
              <a:t>Nzr</a:t>
            </a:r>
            <a:r>
              <a:rPr lang="nb-NO" sz="1400" dirty="0" smtClean="0"/>
              <a:t> </a:t>
            </a:r>
            <a:r>
              <a:rPr lang="nb-NO" sz="1400" dirty="0" err="1" smtClean="0"/>
              <a:t>variogram</a:t>
            </a:r>
            <a:r>
              <a:rPr lang="nb-NO" sz="1400" dirty="0" smtClean="0"/>
              <a:t>, </a:t>
            </a:r>
            <a:r>
              <a:rPr lang="nb-NO" sz="1400" dirty="0" err="1" smtClean="0"/>
              <a:t>Rain</a:t>
            </a:r>
            <a:r>
              <a:rPr lang="nb-NO" sz="1400" dirty="0" smtClean="0"/>
              <a:t> </a:t>
            </a:r>
            <a:r>
              <a:rPr lang="nb-NO" sz="1400" dirty="0" err="1" smtClean="0"/>
              <a:t>indicator</a:t>
            </a:r>
            <a:r>
              <a:rPr lang="nb-NO" sz="1400" dirty="0" smtClean="0"/>
              <a:t> </a:t>
            </a:r>
            <a:r>
              <a:rPr lang="nb-NO" sz="1400" dirty="0" err="1" smtClean="0"/>
              <a:t>variogram</a:t>
            </a:r>
            <a:r>
              <a:rPr lang="nb-NO" sz="1400" dirty="0" smtClean="0"/>
              <a:t>, </a:t>
            </a:r>
            <a:r>
              <a:rPr lang="nb-NO" sz="1400" dirty="0" err="1" smtClean="0"/>
              <a:t>Transition</a:t>
            </a:r>
            <a:r>
              <a:rPr lang="nb-NO" sz="1400" dirty="0" smtClean="0"/>
              <a:t> </a:t>
            </a:r>
            <a:r>
              <a:rPr lang="nb-NO" sz="1400" dirty="0" err="1" smtClean="0"/>
              <a:t>variogram</a:t>
            </a:r>
            <a:endParaRPr lang="nb-NO" sz="1400" dirty="0" smtClean="0"/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r>
              <a:rPr lang="nb-NO" sz="1400" dirty="0" err="1" smtClean="0"/>
              <a:t>Filtering</a:t>
            </a:r>
            <a:r>
              <a:rPr lang="nb-NO" sz="1400" dirty="0" smtClean="0"/>
              <a:t> </a:t>
            </a:r>
            <a:r>
              <a:rPr lang="nb-NO" sz="1400" dirty="0" err="1" smtClean="0"/>
              <a:t>heterogeneous</a:t>
            </a:r>
            <a:r>
              <a:rPr lang="nb-NO" sz="1400" dirty="0" smtClean="0"/>
              <a:t> </a:t>
            </a:r>
            <a:r>
              <a:rPr lang="nb-NO" sz="1400" dirty="0" err="1" smtClean="0"/>
              <a:t>process</a:t>
            </a:r>
            <a:r>
              <a:rPr lang="nb-NO" sz="1400" dirty="0" smtClean="0"/>
              <a:t>:</a:t>
            </a:r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 smtClean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 smtClean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 smtClean="0"/>
          </a:p>
          <a:p>
            <a:pPr marL="0" indent="0">
              <a:buNone/>
            </a:pPr>
            <a:r>
              <a:rPr lang="nb-NO" sz="1400" dirty="0" smtClean="0"/>
              <a:t>Rem: </a:t>
            </a:r>
          </a:p>
          <a:p>
            <a:pPr marL="0" indent="0">
              <a:buNone/>
            </a:pPr>
            <a:r>
              <a:rPr lang="nb-NO" sz="1400" dirty="0"/>
              <a:t>-</a:t>
            </a:r>
            <a:r>
              <a:rPr lang="nb-NO" sz="1400" dirty="0" err="1" smtClean="0"/>
              <a:t>heterogeneous</a:t>
            </a:r>
            <a:r>
              <a:rPr lang="nb-NO" sz="1400" dirty="0" smtClean="0"/>
              <a:t> </a:t>
            </a:r>
            <a:r>
              <a:rPr lang="nb-NO" sz="1400" dirty="0" err="1" smtClean="0"/>
              <a:t>process</a:t>
            </a:r>
            <a:r>
              <a:rPr lang="nb-NO" sz="1400" dirty="0" smtClean="0"/>
              <a:t> </a:t>
            </a:r>
            <a:r>
              <a:rPr lang="nb-NO" sz="1400" dirty="0" err="1" smtClean="0"/>
              <a:t>might</a:t>
            </a:r>
            <a:r>
              <a:rPr lang="nb-NO" sz="1400" dirty="0" smtClean="0"/>
              <a:t> be due to a temporal </a:t>
            </a:r>
            <a:r>
              <a:rPr lang="nb-NO" sz="1400" dirty="0" err="1" smtClean="0"/>
              <a:t>shift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</a:t>
            </a:r>
            <a:r>
              <a:rPr lang="nb-NO" sz="1400" dirty="0" err="1" smtClean="0"/>
              <a:t>one</a:t>
            </a:r>
            <a:r>
              <a:rPr lang="nb-NO" sz="1400" dirty="0" smtClean="0"/>
              <a:t> or </a:t>
            </a:r>
            <a:r>
              <a:rPr lang="nb-NO" sz="1400" dirty="0" err="1" smtClean="0"/>
              <a:t>several</a:t>
            </a:r>
            <a:r>
              <a:rPr lang="nb-NO" sz="1400" dirty="0" smtClean="0"/>
              <a:t> </a:t>
            </a:r>
            <a:r>
              <a:rPr lang="nb-NO" sz="1400" dirty="0" err="1" smtClean="0"/>
              <a:t>rain</a:t>
            </a:r>
            <a:r>
              <a:rPr lang="nb-NO" sz="1400" dirty="0" smtClean="0"/>
              <a:t> time series  </a:t>
            </a:r>
          </a:p>
          <a:p>
            <a:pPr marL="0" indent="0">
              <a:buNone/>
            </a:pPr>
            <a:r>
              <a:rPr lang="nb-NO" sz="1400" dirty="0" smtClean="0"/>
              <a:t>-a </a:t>
            </a:r>
            <a:r>
              <a:rPr lang="nb-NO" sz="1400" dirty="0" err="1" smtClean="0"/>
              <a:t>second</a:t>
            </a:r>
            <a:r>
              <a:rPr lang="nb-NO" sz="1400" dirty="0" smtClean="0"/>
              <a:t> </a:t>
            </a:r>
            <a:r>
              <a:rPr lang="nb-NO" sz="1400" dirty="0" err="1" smtClean="0"/>
              <a:t>structure</a:t>
            </a:r>
            <a:r>
              <a:rPr lang="nb-NO" sz="1400" dirty="0" smtClean="0"/>
              <a:t> </a:t>
            </a:r>
            <a:r>
              <a:rPr lang="nb-NO" sz="1400" dirty="0" err="1" smtClean="0"/>
              <a:t>might</a:t>
            </a:r>
            <a:r>
              <a:rPr lang="nb-NO" sz="1400" dirty="0" smtClean="0"/>
              <a:t> be </a:t>
            </a:r>
            <a:r>
              <a:rPr lang="nb-NO" sz="1400" dirty="0" err="1" smtClean="0"/>
              <a:t>the</a:t>
            </a:r>
            <a:r>
              <a:rPr lang="nb-NO" sz="1400" dirty="0" smtClean="0"/>
              <a:t> </a:t>
            </a:r>
            <a:r>
              <a:rPr lang="nb-NO" sz="1400" dirty="0" err="1" smtClean="0"/>
              <a:t>result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</a:t>
            </a:r>
            <a:r>
              <a:rPr lang="nb-NO" sz="1400" dirty="0" err="1" smtClean="0"/>
              <a:t>one</a:t>
            </a:r>
            <a:r>
              <a:rPr lang="nb-NO" sz="1400" dirty="0" smtClean="0"/>
              <a:t> or </a:t>
            </a:r>
            <a:r>
              <a:rPr lang="nb-NO" sz="1400" dirty="0" err="1" smtClean="0"/>
              <a:t>several</a:t>
            </a:r>
            <a:r>
              <a:rPr lang="nb-NO" sz="1400" dirty="0" smtClean="0"/>
              <a:t> </a:t>
            </a:r>
            <a:r>
              <a:rPr lang="nb-NO" sz="1400" dirty="0" err="1" smtClean="0"/>
              <a:t>defective</a:t>
            </a:r>
            <a:r>
              <a:rPr lang="nb-NO" sz="1400" dirty="0" smtClean="0"/>
              <a:t> </a:t>
            </a:r>
            <a:r>
              <a:rPr lang="nb-NO" sz="1400" dirty="0" err="1" smtClean="0"/>
              <a:t>stations</a:t>
            </a:r>
            <a:endParaRPr lang="nb-NO" sz="1400" dirty="0" smtClean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r>
              <a:rPr lang="nb-NO" sz="1400" dirty="0" smtClean="0"/>
              <a:t>This </a:t>
            </a:r>
            <a:r>
              <a:rPr lang="nb-NO" sz="1400" dirty="0" err="1" smtClean="0"/>
              <a:t>method</a:t>
            </a:r>
            <a:r>
              <a:rPr lang="nb-NO" sz="1400" dirty="0" smtClean="0"/>
              <a:t> </a:t>
            </a:r>
            <a:r>
              <a:rPr lang="nb-NO" sz="1400" dirty="0" err="1" smtClean="0"/>
              <a:t>enables</a:t>
            </a:r>
            <a:r>
              <a:rPr lang="nb-NO" sz="1400" dirty="0" smtClean="0"/>
              <a:t> to filter </a:t>
            </a:r>
            <a:r>
              <a:rPr lang="nb-NO" sz="1400" dirty="0" err="1" smtClean="0"/>
              <a:t>but</a:t>
            </a:r>
            <a:r>
              <a:rPr lang="nb-NO" sz="1400" dirty="0" smtClean="0"/>
              <a:t> </a:t>
            </a:r>
            <a:r>
              <a:rPr lang="nb-NO" sz="1400" dirty="0" err="1" smtClean="0"/>
              <a:t>doesn’t</a:t>
            </a:r>
            <a:r>
              <a:rPr lang="nb-NO" sz="1400" dirty="0" smtClean="0"/>
              <a:t> </a:t>
            </a:r>
            <a:r>
              <a:rPr lang="nb-NO" sz="1400" dirty="0" err="1" smtClean="0"/>
              <a:t>give</a:t>
            </a:r>
            <a:r>
              <a:rPr lang="nb-NO" sz="1400" dirty="0" smtClean="0"/>
              <a:t> </a:t>
            </a:r>
            <a:r>
              <a:rPr lang="nb-NO" sz="1400" dirty="0" err="1" smtClean="0"/>
              <a:t>any</a:t>
            </a:r>
            <a:r>
              <a:rPr lang="nb-NO" sz="1400" dirty="0" smtClean="0"/>
              <a:t> </a:t>
            </a:r>
            <a:r>
              <a:rPr lang="nb-NO" sz="1400" dirty="0" err="1" smtClean="0"/>
              <a:t>information</a:t>
            </a:r>
            <a:r>
              <a:rPr lang="nb-NO" sz="1400" dirty="0" smtClean="0"/>
              <a:t> </a:t>
            </a:r>
            <a:r>
              <a:rPr lang="nb-NO" sz="1400" dirty="0" err="1" smtClean="0"/>
              <a:t>on</a:t>
            </a:r>
            <a:r>
              <a:rPr lang="nb-NO" sz="1400" dirty="0" smtClean="0"/>
              <a:t> </a:t>
            </a:r>
            <a:r>
              <a:rPr lang="nb-NO" sz="1400" dirty="0" err="1" smtClean="0"/>
              <a:t>the</a:t>
            </a:r>
            <a:r>
              <a:rPr lang="nb-NO" sz="1400" dirty="0" smtClean="0"/>
              <a:t> </a:t>
            </a:r>
            <a:r>
              <a:rPr lang="nb-NO" sz="1400" dirty="0" err="1" smtClean="0"/>
              <a:t>origin</a:t>
            </a:r>
            <a:r>
              <a:rPr lang="nb-NO" sz="1400" dirty="0" smtClean="0"/>
              <a:t>  </a:t>
            </a:r>
            <a:r>
              <a:rPr lang="nb-NO" sz="1400" dirty="0" err="1" smtClean="0"/>
              <a:t>of</a:t>
            </a:r>
            <a:r>
              <a:rPr lang="nb-NO" sz="1400" dirty="0" smtClean="0"/>
              <a:t> </a:t>
            </a:r>
            <a:r>
              <a:rPr lang="nb-NO" sz="1400" dirty="0" err="1" smtClean="0"/>
              <a:t>the</a:t>
            </a:r>
            <a:r>
              <a:rPr lang="nb-NO" sz="1400" dirty="0" smtClean="0"/>
              <a:t> </a:t>
            </a:r>
            <a:r>
              <a:rPr lang="nb-NO" sz="1400" dirty="0" err="1" smtClean="0"/>
              <a:t>values</a:t>
            </a:r>
            <a:r>
              <a:rPr lang="nb-NO" sz="1400" dirty="0" smtClean="0"/>
              <a:t>. </a:t>
            </a:r>
            <a:r>
              <a:rPr lang="nb-NO" sz="1400" dirty="0" err="1" smtClean="0"/>
              <a:t>We</a:t>
            </a:r>
            <a:r>
              <a:rPr lang="nb-NO" sz="1400" dirty="0" smtClean="0"/>
              <a:t> miss </a:t>
            </a:r>
            <a:r>
              <a:rPr lang="nb-NO" sz="1400" dirty="0" err="1" smtClean="0"/>
              <a:t>the</a:t>
            </a:r>
            <a:r>
              <a:rPr lang="nb-NO" sz="1400" dirty="0" smtClean="0"/>
              <a:t> </a:t>
            </a:r>
            <a:r>
              <a:rPr lang="nb-NO" sz="1400" dirty="0" err="1" smtClean="0"/>
              <a:t>group</a:t>
            </a:r>
            <a:r>
              <a:rPr lang="nb-NO" sz="1400" dirty="0" smtClean="0"/>
              <a:t> 5 and 6.</a:t>
            </a:r>
            <a:endParaRPr lang="nb-NO" sz="1400" dirty="0"/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10</a:t>
            </a:fld>
            <a:endParaRPr lang="en-US"/>
          </a:p>
        </p:txBody>
      </p:sp>
      <p:pic>
        <p:nvPicPr>
          <p:cNvPr id="5" name="graphics57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048000" y="3201881"/>
            <a:ext cx="2895600" cy="136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err="1">
                <a:solidFill>
                  <a:prstClr val="black"/>
                </a:solidFill>
              </a:rPr>
              <a:t>Climatologic</a:t>
            </a:r>
            <a:r>
              <a:rPr lang="nb-NO" sz="2800" dirty="0">
                <a:solidFill>
                  <a:prstClr val="black"/>
                </a:solidFill>
              </a:rPr>
              <a:t> spatial </a:t>
            </a:r>
            <a:r>
              <a:rPr lang="nb-NO" sz="2800" dirty="0" err="1">
                <a:solidFill>
                  <a:prstClr val="black"/>
                </a:solidFill>
              </a:rPr>
              <a:t>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r>
              <a:rPr lang="nb-NO" sz="2000" dirty="0" smtClean="0"/>
              <a:t>-SOM and </a:t>
            </a:r>
            <a:r>
              <a:rPr lang="nb-NO" sz="2000" dirty="0" err="1" smtClean="0"/>
              <a:t>geostatistics</a:t>
            </a:r>
            <a:r>
              <a:rPr lang="nb-NO" sz="2000" dirty="0" smtClean="0"/>
              <a:t> </a:t>
            </a:r>
            <a:r>
              <a:rPr lang="nb-NO" sz="2000" dirty="0" err="1" smtClean="0"/>
              <a:t>help</a:t>
            </a:r>
            <a:r>
              <a:rPr lang="nb-NO" sz="2000" dirty="0" smtClean="0"/>
              <a:t> to </a:t>
            </a:r>
            <a:r>
              <a:rPr lang="nb-NO" sz="2000" dirty="0" err="1" smtClean="0"/>
              <a:t>highlight</a:t>
            </a:r>
            <a:r>
              <a:rPr lang="nb-NO" sz="2000" dirty="0" smtClean="0"/>
              <a:t> </a:t>
            </a:r>
            <a:r>
              <a:rPr lang="nb-NO" sz="2000" dirty="0" err="1" smtClean="0"/>
              <a:t>some</a:t>
            </a:r>
            <a:r>
              <a:rPr lang="nb-NO" sz="2000" dirty="0" smtClean="0"/>
              <a:t> </a:t>
            </a:r>
            <a:r>
              <a:rPr lang="nb-NO" sz="2000" dirty="0" err="1" smtClean="0"/>
              <a:t>stations</a:t>
            </a:r>
            <a:r>
              <a:rPr lang="nb-NO" sz="2000" dirty="0" smtClean="0"/>
              <a:t>: </a:t>
            </a:r>
            <a:r>
              <a:rPr lang="nb-NO" sz="2000" dirty="0" err="1" smtClean="0"/>
              <a:t>erroneous</a:t>
            </a:r>
            <a:r>
              <a:rPr lang="nb-NO" sz="2000" dirty="0" smtClean="0"/>
              <a:t> or </a:t>
            </a:r>
            <a:r>
              <a:rPr lang="nb-NO" sz="2000" dirty="0" err="1" smtClean="0"/>
              <a:t>heterogeneous</a:t>
            </a:r>
            <a:r>
              <a:rPr lang="nb-NO" sz="2000" dirty="0" smtClean="0"/>
              <a:t> </a:t>
            </a:r>
            <a:r>
              <a:rPr lang="nb-NO" sz="2000" dirty="0" err="1" smtClean="0"/>
              <a:t>processes</a:t>
            </a:r>
            <a:endParaRPr lang="nb-NO" sz="2000" dirty="0"/>
          </a:p>
          <a:p>
            <a:pPr marL="0" indent="0">
              <a:buNone/>
            </a:pPr>
            <a:r>
              <a:rPr lang="nb-NO" sz="2000" dirty="0" smtClean="0"/>
              <a:t>-</a:t>
            </a:r>
            <a:r>
              <a:rPr lang="nb-NO" sz="2000" dirty="0" err="1" smtClean="0"/>
              <a:t>Adding</a:t>
            </a:r>
            <a:r>
              <a:rPr lang="nb-NO" sz="2000" dirty="0" smtClean="0"/>
              <a:t> </a:t>
            </a:r>
            <a:r>
              <a:rPr lang="nb-NO" sz="2000" dirty="0" err="1" smtClean="0"/>
              <a:t>weather</a:t>
            </a:r>
            <a:r>
              <a:rPr lang="nb-NO" sz="2000" dirty="0" smtClean="0"/>
              <a:t> </a:t>
            </a:r>
            <a:r>
              <a:rPr lang="nb-NO" sz="2000" dirty="0" err="1" smtClean="0"/>
              <a:t>classification</a:t>
            </a:r>
            <a:r>
              <a:rPr lang="nb-NO" sz="2000" dirty="0" smtClean="0"/>
              <a:t> </a:t>
            </a:r>
          </a:p>
          <a:p>
            <a:pPr marL="0" indent="0">
              <a:buNone/>
            </a:pPr>
            <a:r>
              <a:rPr lang="nb-NO" sz="2000" dirty="0" smtClean="0"/>
              <a:t>-</a:t>
            </a:r>
            <a:r>
              <a:rPr lang="nb-NO" sz="2000" dirty="0" err="1" smtClean="0"/>
              <a:t>Gathering</a:t>
            </a:r>
            <a:r>
              <a:rPr lang="nb-NO" sz="2000" dirty="0" smtClean="0"/>
              <a:t> SOM and </a:t>
            </a:r>
            <a:r>
              <a:rPr lang="nb-NO" sz="2000" dirty="0" err="1" smtClean="0"/>
              <a:t>geostatistics</a:t>
            </a:r>
            <a:endParaRPr lang="nb-NO" sz="2000" dirty="0" smtClean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«At </a:t>
            </a:r>
            <a:r>
              <a:rPr lang="nb-NO" sz="2800" dirty="0" err="1"/>
              <a:t>each</a:t>
            </a:r>
            <a:r>
              <a:rPr lang="nb-NO" sz="2800" dirty="0"/>
              <a:t> time </a:t>
            </a:r>
            <a:r>
              <a:rPr lang="nb-NO" sz="2800" dirty="0" err="1" smtClean="0"/>
              <a:t>step</a:t>
            </a:r>
            <a:r>
              <a:rPr lang="nb-NO" sz="2800" dirty="0" smtClean="0"/>
              <a:t>» </a:t>
            </a:r>
            <a:r>
              <a:rPr lang="nb-NO" sz="2800" dirty="0">
                <a:solidFill>
                  <a:prstClr val="black"/>
                </a:solidFill>
              </a:rPr>
              <a:t>spatial </a:t>
            </a:r>
            <a:r>
              <a:rPr lang="nb-NO" sz="2800" dirty="0" err="1">
                <a:solidFill>
                  <a:prstClr val="black"/>
                </a:solidFill>
              </a:rPr>
              <a:t>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1400" dirty="0" err="1" smtClean="0"/>
              <a:t>Ref</a:t>
            </a:r>
            <a:r>
              <a:rPr lang="nb-NO" sz="1400" dirty="0" smtClean="0"/>
              <a:t>:</a:t>
            </a:r>
          </a:p>
          <a:p>
            <a:pPr marL="0" indent="0">
              <a:buNone/>
            </a:pPr>
            <a:r>
              <a:rPr lang="nb-NO" sz="1400" dirty="0" err="1" smtClean="0"/>
              <a:t>Shekhar</a:t>
            </a:r>
            <a:r>
              <a:rPr lang="nb-NO" sz="1400" dirty="0"/>
              <a:t> </a:t>
            </a:r>
            <a:r>
              <a:rPr lang="nb-NO" sz="1400" dirty="0" smtClean="0"/>
              <a:t>et al. 2003, A </a:t>
            </a:r>
            <a:r>
              <a:rPr lang="nb-NO" sz="1400" dirty="0" err="1" smtClean="0"/>
              <a:t>Unified</a:t>
            </a:r>
            <a:r>
              <a:rPr lang="nb-NO" sz="1400" dirty="0" smtClean="0"/>
              <a:t> </a:t>
            </a:r>
            <a:r>
              <a:rPr lang="nb-NO" sz="1400" dirty="0" err="1" smtClean="0"/>
              <a:t>Approach</a:t>
            </a:r>
            <a:r>
              <a:rPr lang="nb-NO" sz="1400" dirty="0" smtClean="0"/>
              <a:t> to </a:t>
            </a:r>
            <a:r>
              <a:rPr lang="nb-NO" sz="1400" dirty="0" err="1" smtClean="0"/>
              <a:t>Detecting</a:t>
            </a:r>
            <a:r>
              <a:rPr lang="nb-NO" sz="1400" dirty="0" smtClean="0"/>
              <a:t> Spatial </a:t>
            </a:r>
            <a:r>
              <a:rPr lang="nb-NO" sz="1400" dirty="0" err="1" smtClean="0"/>
              <a:t>Outliers</a:t>
            </a:r>
            <a:r>
              <a:rPr lang="nb-NO" sz="1400" dirty="0" smtClean="0"/>
              <a:t>, </a:t>
            </a:r>
            <a:r>
              <a:rPr lang="nb-NO" sz="1400" dirty="0" err="1" smtClean="0"/>
              <a:t>GeoInformatica</a:t>
            </a:r>
            <a:endParaRPr lang="nb-NO" sz="1400" dirty="0" smtClean="0"/>
          </a:p>
          <a:p>
            <a:pPr marL="0" indent="0">
              <a:buNone/>
            </a:pPr>
            <a:r>
              <a:rPr lang="nb-NO" sz="1400" dirty="0" smtClean="0"/>
              <a:t>-&gt;SOM, </a:t>
            </a:r>
            <a:r>
              <a:rPr lang="nb-NO" sz="1400" dirty="0" err="1" smtClean="0"/>
              <a:t>clustering,spatial</a:t>
            </a:r>
            <a:r>
              <a:rPr lang="nb-NO" sz="1400" dirty="0" smtClean="0"/>
              <a:t>, </a:t>
            </a:r>
            <a:r>
              <a:rPr lang="nb-NO" sz="1400" dirty="0" err="1" smtClean="0"/>
              <a:t>stochastic</a:t>
            </a:r>
            <a:r>
              <a:rPr lang="nb-NO" sz="1400" dirty="0" smtClean="0"/>
              <a:t>,…</a:t>
            </a:r>
          </a:p>
          <a:p>
            <a:pPr marL="0" indent="0">
              <a:buNone/>
            </a:pPr>
            <a:endParaRPr lang="nb-NO" sz="1400" dirty="0" smtClean="0"/>
          </a:p>
          <a:p>
            <a:pPr marL="0" indent="0">
              <a:buNone/>
            </a:pPr>
            <a:r>
              <a:rPr lang="nb-NO" sz="1400" dirty="0" err="1" smtClean="0"/>
              <a:t>Fournier</a:t>
            </a:r>
            <a:r>
              <a:rPr lang="nb-NO" sz="1400" dirty="0" smtClean="0"/>
              <a:t>, </a:t>
            </a:r>
            <a:r>
              <a:rPr lang="nb-NO" sz="1400" dirty="0" err="1" smtClean="0"/>
              <a:t>Furrer</a:t>
            </a:r>
            <a:r>
              <a:rPr lang="nb-NO" sz="1400" dirty="0" smtClean="0"/>
              <a:t>, 2005, Automatic </a:t>
            </a:r>
            <a:r>
              <a:rPr lang="nb-NO" sz="1400" dirty="0" err="1" smtClean="0"/>
              <a:t>Mapping</a:t>
            </a:r>
            <a:r>
              <a:rPr lang="nb-NO" sz="1400" dirty="0" smtClean="0"/>
              <a:t> in </a:t>
            </a:r>
            <a:r>
              <a:rPr lang="nb-NO" sz="1400" dirty="0" err="1" smtClean="0"/>
              <a:t>the</a:t>
            </a:r>
            <a:r>
              <a:rPr lang="nb-NO" sz="1400" dirty="0" smtClean="0"/>
              <a:t> </a:t>
            </a:r>
            <a:r>
              <a:rPr lang="nb-NO" sz="1400" dirty="0" err="1" smtClean="0"/>
              <a:t>Presence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</a:t>
            </a:r>
            <a:r>
              <a:rPr lang="nb-NO" sz="1400" dirty="0" err="1" smtClean="0"/>
              <a:t>Substitutive</a:t>
            </a:r>
            <a:r>
              <a:rPr lang="nb-NO" sz="1400" dirty="0" smtClean="0"/>
              <a:t> </a:t>
            </a:r>
            <a:r>
              <a:rPr lang="nb-NO" sz="1400" dirty="0" err="1" smtClean="0"/>
              <a:t>Errors</a:t>
            </a:r>
            <a:r>
              <a:rPr lang="nb-NO" sz="1400" dirty="0" smtClean="0"/>
              <a:t>, A Robust Kriging </a:t>
            </a:r>
            <a:r>
              <a:rPr lang="nb-NO" sz="1400" dirty="0" err="1" smtClean="0"/>
              <a:t>Approach</a:t>
            </a:r>
            <a:r>
              <a:rPr lang="nb-NO" sz="1400" dirty="0" smtClean="0"/>
              <a:t>, Applied GIS</a:t>
            </a:r>
          </a:p>
          <a:p>
            <a:pPr marL="0" indent="0">
              <a:buNone/>
            </a:pPr>
            <a:r>
              <a:rPr lang="nb-NO" sz="1400" dirty="0" smtClean="0"/>
              <a:t>-&gt;Kriging an </a:t>
            </a:r>
            <a:r>
              <a:rPr lang="nb-NO" sz="1400" u="sng" dirty="0" err="1" smtClean="0"/>
              <a:t>unknow</a:t>
            </a:r>
            <a:r>
              <a:rPr lang="nb-NO" sz="1400" dirty="0" smtClean="0"/>
              <a:t> (</a:t>
            </a:r>
            <a:r>
              <a:rPr lang="nb-NO" sz="1400" dirty="0" err="1" smtClean="0"/>
              <a:t>but</a:t>
            </a:r>
            <a:r>
              <a:rPr lang="nb-NO" sz="1400" dirty="0" smtClean="0"/>
              <a:t> </a:t>
            </a:r>
            <a:r>
              <a:rPr lang="nb-NO" sz="1400" dirty="0" err="1" smtClean="0"/>
              <a:t>stationary</a:t>
            </a:r>
            <a:r>
              <a:rPr lang="nb-NO" sz="1400" dirty="0" smtClean="0"/>
              <a:t>) </a:t>
            </a:r>
            <a:r>
              <a:rPr lang="nb-NO" sz="1400" dirty="0" err="1" smtClean="0"/>
              <a:t>process</a:t>
            </a:r>
            <a:r>
              <a:rPr lang="nb-NO" sz="1400" dirty="0" smtClean="0"/>
              <a:t> </a:t>
            </a:r>
            <a:r>
              <a:rPr lang="nb-NO" sz="1400" dirty="0" err="1" smtClean="0"/>
              <a:t>with</a:t>
            </a:r>
            <a:r>
              <a:rPr lang="nb-NO" sz="1400" dirty="0" smtClean="0"/>
              <a:t> </a:t>
            </a:r>
            <a:r>
              <a:rPr lang="nb-NO" sz="1400" dirty="0" err="1" smtClean="0"/>
              <a:t>erroneous</a:t>
            </a:r>
            <a:r>
              <a:rPr lang="nb-NO" sz="1400" dirty="0" smtClean="0"/>
              <a:t> </a:t>
            </a:r>
            <a:r>
              <a:rPr lang="nb-NO" sz="1400" dirty="0" err="1" smtClean="0"/>
              <a:t>values</a:t>
            </a:r>
            <a:endParaRPr lang="nb-NO" sz="1400" dirty="0" smtClean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0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nb-NO" sz="2800" dirty="0" smtClean="0"/>
              <a:t>«At </a:t>
            </a:r>
            <a:r>
              <a:rPr lang="nb-NO" sz="2800" dirty="0" err="1"/>
              <a:t>each</a:t>
            </a:r>
            <a:r>
              <a:rPr lang="nb-NO" sz="2800" dirty="0"/>
              <a:t> time </a:t>
            </a:r>
            <a:r>
              <a:rPr lang="nb-NO" sz="2800" dirty="0" err="1" smtClean="0"/>
              <a:t>step</a:t>
            </a:r>
            <a:r>
              <a:rPr lang="nb-NO" sz="2800" dirty="0" smtClean="0"/>
              <a:t>» </a:t>
            </a:r>
            <a:r>
              <a:rPr lang="nb-NO" sz="2800" dirty="0">
                <a:solidFill>
                  <a:prstClr val="black"/>
                </a:solidFill>
              </a:rPr>
              <a:t>spatial </a:t>
            </a:r>
            <a:r>
              <a:rPr lang="nb-NO" sz="2800" dirty="0" err="1">
                <a:solidFill>
                  <a:prstClr val="black"/>
                </a:solidFill>
              </a:rPr>
              <a:t>control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13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990600" y="1143000"/>
            <a:ext cx="0" cy="55626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8600" y="356973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time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5105400"/>
            <a:ext cx="2514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A- our improved spatial data at time t1  </a:t>
            </a:r>
          </a:p>
          <a:p>
            <a:pPr algn="ctr"/>
            <a:r>
              <a:rPr lang="en-US" sz="1100" dirty="0" smtClean="0"/>
              <a:t>or not merged data:                  </a:t>
            </a:r>
          </a:p>
          <a:p>
            <a:pPr algn="ctr"/>
            <a:r>
              <a:rPr lang="en-US" sz="1100" dirty="0" smtClean="0"/>
              <a:t> - radar from one side            </a:t>
            </a:r>
          </a:p>
          <a:p>
            <a:pPr algn="ctr"/>
            <a:r>
              <a:rPr lang="en-US" sz="1100" dirty="0" smtClean="0"/>
              <a:t>                - </a:t>
            </a:r>
            <a:r>
              <a:rPr lang="en-US" sz="1100" dirty="0" err="1" smtClean="0"/>
              <a:t>raingauges</a:t>
            </a:r>
            <a:r>
              <a:rPr lang="en-US" sz="1100" dirty="0" smtClean="0"/>
              <a:t> on the other side   </a:t>
            </a:r>
            <a:endParaRPr lang="en-US" sz="1100" dirty="0"/>
          </a:p>
        </p:txBody>
      </p:sp>
      <p:sp>
        <p:nvSpPr>
          <p:cNvPr id="8" name="Rectangle 7"/>
          <p:cNvSpPr/>
          <p:nvPr/>
        </p:nvSpPr>
        <p:spPr>
          <a:xfrm>
            <a:off x="4017433" y="5105400"/>
            <a:ext cx="1996017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numerical model at time t1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1371600" y="1752600"/>
            <a:ext cx="2590800" cy="1075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C- our improved spatial data at time t2 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4724400" y="1769533"/>
            <a:ext cx="1638300" cy="1075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B- </a:t>
            </a:r>
            <a:r>
              <a:rPr lang="en-US" sz="1100" dirty="0" err="1"/>
              <a:t>nowcasting</a:t>
            </a:r>
            <a:r>
              <a:rPr lang="en-US" sz="1100" dirty="0"/>
              <a:t> at time t2</a:t>
            </a:r>
          </a:p>
        </p:txBody>
      </p:sp>
      <p:sp>
        <p:nvSpPr>
          <p:cNvPr id="11" name="Oval 10"/>
          <p:cNvSpPr/>
          <p:nvPr/>
        </p:nvSpPr>
        <p:spPr>
          <a:xfrm>
            <a:off x="4901141" y="381635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7" idx="0"/>
            <a:endCxn id="11" idx="2"/>
          </p:cNvCxnSpPr>
          <p:nvPr/>
        </p:nvCxnSpPr>
        <p:spPr>
          <a:xfrm rot="5400000" flipH="1" flipV="1">
            <a:off x="3101446" y="3305706"/>
            <a:ext cx="1174749" cy="242464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8" idx="0"/>
            <a:endCxn id="11" idx="4"/>
          </p:cNvCxnSpPr>
          <p:nvPr/>
        </p:nvCxnSpPr>
        <p:spPr>
          <a:xfrm rot="16200000" flipV="1">
            <a:off x="4485218" y="4575175"/>
            <a:ext cx="1060449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11" idx="0"/>
            <a:endCxn id="10" idx="2"/>
          </p:cNvCxnSpPr>
          <p:nvPr/>
        </p:nvCxnSpPr>
        <p:spPr>
          <a:xfrm rot="5400000" flipH="1" flipV="1">
            <a:off x="4793720" y="3066522"/>
            <a:ext cx="971551" cy="52810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602565" y="990600"/>
            <a:ext cx="1281643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 smtClean="0">
                <a:solidFill>
                  <a:schemeClr val="tx1"/>
                </a:solidFill>
              </a:rPr>
              <a:t>D1-comparison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6" name="Curved Connector 15"/>
          <p:cNvCxnSpPr>
            <a:stCxn id="15" idx="1"/>
            <a:endCxn id="9" idx="0"/>
          </p:cNvCxnSpPr>
          <p:nvPr/>
        </p:nvCxnSpPr>
        <p:spPr>
          <a:xfrm rot="10800000" flipV="1">
            <a:off x="2667001" y="1219200"/>
            <a:ext cx="935565" cy="533400"/>
          </a:xfrm>
          <a:prstGeom prst="curvedConnector2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3"/>
            <a:endCxn id="10" idx="0"/>
          </p:cNvCxnSpPr>
          <p:nvPr/>
        </p:nvCxnSpPr>
        <p:spPr>
          <a:xfrm>
            <a:off x="4884208" y="1219200"/>
            <a:ext cx="659342" cy="550333"/>
          </a:xfrm>
          <a:prstGeom prst="curvedConnector2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Arrow 17"/>
          <p:cNvSpPr/>
          <p:nvPr/>
        </p:nvSpPr>
        <p:spPr>
          <a:xfrm>
            <a:off x="6934200" y="2192866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557557" y="1752600"/>
            <a:ext cx="1281643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D2- after building new past data set: 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extreme analysis, IDF-Areal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842871" y="5676900"/>
            <a:ext cx="300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2871" y="2290233"/>
            <a:ext cx="300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81600" y="3429000"/>
            <a:ext cx="1524000" cy="990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Geostat</a:t>
            </a:r>
            <a:r>
              <a:rPr lang="nb-NO" dirty="0" smtClean="0">
                <a:solidFill>
                  <a:schemeClr val="tx1"/>
                </a:solidFill>
              </a:rPr>
              <a:t>, </a:t>
            </a:r>
            <a:r>
              <a:rPr lang="nb-NO" dirty="0" err="1" smtClean="0">
                <a:solidFill>
                  <a:schemeClr val="tx1"/>
                </a:solidFill>
              </a:rPr>
              <a:t>spde</a:t>
            </a:r>
            <a:r>
              <a:rPr lang="nb-NO" dirty="0" smtClean="0">
                <a:solidFill>
                  <a:schemeClr val="tx1"/>
                </a:solidFill>
              </a:rPr>
              <a:t>, </a:t>
            </a:r>
            <a:r>
              <a:rPr lang="nb-NO" dirty="0" err="1" smtClean="0">
                <a:solidFill>
                  <a:schemeClr val="tx1"/>
                </a:solidFill>
              </a:rPr>
              <a:t>kalman</a:t>
            </a:r>
            <a:r>
              <a:rPr lang="nb-NO" dirty="0" smtClean="0">
                <a:solidFill>
                  <a:schemeClr val="tx1"/>
                </a:solidFill>
              </a:rPr>
              <a:t> filter…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Uncertainty</a:t>
            </a:r>
            <a:r>
              <a:rPr lang="nb-NO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781800" y="990600"/>
            <a:ext cx="0" cy="5638800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9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Plan </a:t>
            </a:r>
            <a:r>
              <a:rPr lang="nb-NO" dirty="0" err="1" smtClean="0"/>
              <a:t>of</a:t>
            </a:r>
            <a:r>
              <a:rPr lang="nb-NO" dirty="0" smtClean="0"/>
              <a:t> Qc2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QC2: </a:t>
            </a:r>
            <a:r>
              <a:rPr lang="nb-NO" dirty="0" err="1" smtClean="0"/>
              <a:t>Raingauge</a:t>
            </a:r>
            <a:r>
              <a:rPr lang="nb-NO" dirty="0" smtClean="0"/>
              <a:t> </a:t>
            </a:r>
            <a:r>
              <a:rPr lang="nb-NO" dirty="0" err="1" smtClean="0"/>
              <a:t>measurements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endParaRPr lang="nb-NO" dirty="0" smtClean="0"/>
          </a:p>
          <a:p>
            <a:r>
              <a:rPr lang="nb-NO" dirty="0" smtClean="0"/>
              <a:t>QC2d2: Time series </a:t>
            </a:r>
            <a:r>
              <a:rPr lang="nb-NO" dirty="0" err="1" smtClean="0"/>
              <a:t>adaptation</a:t>
            </a:r>
            <a:r>
              <a:rPr lang="nb-NO" dirty="0" smtClean="0"/>
              <a:t> </a:t>
            </a:r>
            <a:r>
              <a:rPr lang="nb-NO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</a:t>
            </a:r>
            <a:r>
              <a:rPr lang="nb-NO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filling</a:t>
            </a:r>
            <a:r>
              <a:rPr lang="nb-NO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in?)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QC2d3: Spatial </a:t>
            </a:r>
            <a:r>
              <a:rPr lang="nb-NO" dirty="0" err="1" smtClean="0">
                <a:solidFill>
                  <a:srgbClr val="FF0000"/>
                </a:solidFill>
              </a:rPr>
              <a:t>control</a:t>
            </a:r>
            <a:endParaRPr lang="nb-NO" dirty="0" smtClean="0">
              <a:solidFill>
                <a:srgbClr val="FF0000"/>
              </a:solidFill>
            </a:endParaRPr>
          </a:p>
          <a:p>
            <a:r>
              <a:rPr lang="nb-NO" dirty="0" smtClean="0"/>
              <a:t> QC2d4: </a:t>
            </a:r>
            <a:r>
              <a:rPr lang="nb-NO" dirty="0" err="1" smtClean="0"/>
              <a:t>Statistics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r>
              <a:rPr lang="nb-NO" dirty="0" smtClean="0"/>
              <a:t>: </a:t>
            </a:r>
            <a:r>
              <a:rPr lang="nb-NO" dirty="0" err="1" smtClean="0"/>
              <a:t>control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time series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neighbouring</a:t>
            </a:r>
            <a:r>
              <a:rPr lang="nb-NO" dirty="0" smtClean="0"/>
              <a:t> </a:t>
            </a:r>
            <a:r>
              <a:rPr lang="nb-NO" dirty="0" err="1" smtClean="0"/>
              <a:t>stations</a:t>
            </a:r>
            <a:r>
              <a:rPr lang="nb-NO" dirty="0"/>
              <a:t> </a:t>
            </a:r>
            <a:r>
              <a:rPr lang="nb-NO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(?)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8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Case studies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hourly </a:t>
            </a:r>
            <a:r>
              <a:rPr lang="en-US" sz="2000" dirty="0" err="1" smtClean="0"/>
              <a:t>raingauges</a:t>
            </a:r>
            <a:r>
              <a:rPr lang="en-US" sz="2000" dirty="0" smtClean="0"/>
              <a:t> network located over the </a:t>
            </a:r>
            <a:r>
              <a:rPr lang="en-US" sz="2000" dirty="0" err="1" smtClean="0"/>
              <a:t>Rissa</a:t>
            </a:r>
            <a:r>
              <a:rPr lang="en-US" sz="2000" dirty="0" smtClean="0"/>
              <a:t> radar area,</a:t>
            </a:r>
          </a:p>
          <a:p>
            <a:pPr marL="0" indent="0">
              <a:buNone/>
            </a:pPr>
            <a:r>
              <a:rPr lang="en-US" sz="2000" dirty="0" smtClean="0"/>
              <a:t>28 stations, five years (2006-2010)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90800"/>
            <a:ext cx="3505200" cy="3505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33800" y="29718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ue </a:t>
            </a:r>
            <a:r>
              <a:rPr lang="en-US" dirty="0"/>
              <a:t>to permanent zero values in the time </a:t>
            </a:r>
            <a:r>
              <a:rPr lang="en-US" dirty="0" smtClean="0"/>
              <a:t>series, </a:t>
            </a:r>
            <a:r>
              <a:rPr lang="en-US" dirty="0" err="1"/>
              <a:t>raingauges</a:t>
            </a:r>
            <a:r>
              <a:rPr lang="en-US" dirty="0"/>
              <a:t> named 9580 and </a:t>
            </a:r>
            <a:r>
              <a:rPr lang="en-US" dirty="0" smtClean="0"/>
              <a:t>63420 are evinced.</a:t>
            </a:r>
          </a:p>
          <a:p>
            <a:endParaRPr lang="en-US" dirty="0" smtClean="0"/>
          </a:p>
          <a:p>
            <a:r>
              <a:rPr lang="en-US" dirty="0" smtClean="0"/>
              <a:t>The dataset has been provided by three different stakeholders. Nonetheless, these 3 dataset are homogeneous</a:t>
            </a:r>
          </a:p>
          <a:p>
            <a:r>
              <a:rPr lang="en-US" dirty="0" smtClean="0"/>
              <a:t>Rem: similarities with different kind of measurement tools within an institute</a:t>
            </a:r>
          </a:p>
          <a:p>
            <a:endParaRPr lang="en-US" dirty="0" smtClean="0"/>
          </a:p>
          <a:p>
            <a:r>
              <a:rPr lang="en-US" dirty="0" smtClean="0"/>
              <a:t>Presence of heterogeneous rainfall processes: elevation from 40 to 913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4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nb-NO" sz="3200" dirty="0">
                <a:solidFill>
                  <a:prstClr val="black"/>
                </a:solidFill>
                <a:ea typeface="+mn-ea"/>
                <a:cs typeface="+mn-cs"/>
              </a:rPr>
              <a:t>Spatial </a:t>
            </a:r>
            <a:r>
              <a:rPr lang="nb-NO" sz="3200" dirty="0" err="1">
                <a:solidFill>
                  <a:prstClr val="black"/>
                </a:solidFill>
                <a:ea typeface="+mn-ea"/>
                <a:cs typeface="+mn-cs"/>
              </a:rPr>
              <a:t>control</a:t>
            </a:r>
            <a:r>
              <a:rPr lang="nb-NO" sz="3200" dirty="0">
                <a:solidFill>
                  <a:prstClr val="black"/>
                </a:solidFill>
                <a:ea typeface="+mn-ea"/>
                <a:cs typeface="+mn-cs"/>
              </a:rPr>
              <a:t>: </a:t>
            </a:r>
            <a: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  <a:t>highlighting</a:t>
            </a:r>
            <a:r>
              <a:rPr lang="nb-NO" sz="3200" dirty="0">
                <a:solidFill>
                  <a:prstClr val="black"/>
                </a:solidFill>
                <a:ea typeface="+mn-ea"/>
                <a:cs typeface="+mn-cs"/>
              </a:rPr>
              <a:t> spatial </a:t>
            </a:r>
            <a:r>
              <a:rPr lang="nb-NO" sz="3200" dirty="0" err="1">
                <a:solidFill>
                  <a:prstClr val="black"/>
                </a:solidFill>
                <a:ea typeface="+mn-ea"/>
                <a:cs typeface="+mn-cs"/>
              </a:rPr>
              <a:t>anomalies</a:t>
            </a:r>
            <a:r>
              <a:rPr lang="nb-NO" sz="3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nb-NO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Anomalies: values that are not in agreement with the remaining part of the data.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- Non-erroneous measurements related to </a:t>
            </a:r>
            <a:r>
              <a:rPr lang="en-US" sz="1800" u="sng" dirty="0" smtClean="0"/>
              <a:t>different processes</a:t>
            </a:r>
            <a:r>
              <a:rPr lang="en-US" sz="1800" dirty="0" smtClean="0"/>
              <a:t> (rain: </a:t>
            </a:r>
            <a:r>
              <a:rPr lang="en-US" sz="1800" dirty="0" err="1" smtClean="0"/>
              <a:t>stratiform</a:t>
            </a:r>
            <a:r>
              <a:rPr lang="en-US" sz="1800" dirty="0" smtClean="0"/>
              <a:t>, convective, orographic, rare (extreme?) event, ….)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- Erroneous measurements (</a:t>
            </a:r>
            <a:r>
              <a:rPr lang="en-US" sz="1800" u="sng" dirty="0" smtClean="0"/>
              <a:t>outliers</a:t>
            </a:r>
            <a:r>
              <a:rPr lang="en-US" sz="1800" dirty="0" smtClean="0"/>
              <a:t> values) coming from a defective device, bad data transmission,…</a:t>
            </a:r>
            <a:r>
              <a:rPr lang="en-US" sz="1800" dirty="0" err="1" smtClean="0"/>
              <a:t>etc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Objective: A </a:t>
            </a:r>
            <a:r>
              <a:rPr lang="en-US" sz="1800" u="sng" dirty="0" smtClean="0">
                <a:solidFill>
                  <a:srgbClr val="FF0000"/>
                </a:solidFill>
              </a:rPr>
              <a:t>semi-automatic</a:t>
            </a:r>
            <a:r>
              <a:rPr lang="en-US" sz="1800" dirty="0" smtClean="0">
                <a:solidFill>
                  <a:srgbClr val="FF0000"/>
                </a:solidFill>
              </a:rPr>
              <a:t> spatial control algorithm has to address </a:t>
            </a:r>
            <a:r>
              <a:rPr lang="en-US" sz="1800" u="sng" dirty="0" smtClean="0">
                <a:solidFill>
                  <a:srgbClr val="FF0000"/>
                </a:solidFill>
              </a:rPr>
              <a:t>both types of anomalies</a:t>
            </a:r>
            <a:r>
              <a:rPr lang="en-US" sz="1800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 smtClean="0"/>
              <a:t>Rem: Human will always have the last words. Decision makers have to evaluate and distinguish between possible</a:t>
            </a:r>
            <a:r>
              <a:rPr lang="nb-NO" sz="1800" dirty="0" smtClean="0"/>
              <a:t> </a:t>
            </a:r>
            <a:r>
              <a:rPr lang="en-US" sz="1800" dirty="0" smtClean="0"/>
              <a:t>reasons</a:t>
            </a:r>
            <a:r>
              <a:rPr lang="nb-NO" sz="1800" dirty="0" smtClean="0"/>
              <a:t> for </a:t>
            </a:r>
            <a:r>
              <a:rPr lang="en-US" sz="1800" dirty="0" smtClean="0"/>
              <a:t>the observed </a:t>
            </a:r>
            <a:r>
              <a:rPr lang="nb-NO" sz="1800" dirty="0" err="1" smtClean="0"/>
              <a:t>anomalies</a:t>
            </a:r>
            <a:r>
              <a:rPr lang="nb-NO" sz="1800" dirty="0" smtClean="0"/>
              <a:t>.</a:t>
            </a:r>
          </a:p>
          <a:p>
            <a:pPr marL="0" indent="0">
              <a:buNone/>
            </a:pPr>
            <a:endParaRPr lang="nb-NO" sz="1800" dirty="0" smtClean="0"/>
          </a:p>
          <a:p>
            <a:pPr marL="0" indent="0">
              <a:buNone/>
            </a:pPr>
            <a:r>
              <a:rPr lang="nb-NO" sz="1800" dirty="0" smtClean="0"/>
              <a:t>Rem: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dirty="0" err="1" smtClean="0"/>
              <a:t>idea</a:t>
            </a:r>
            <a:r>
              <a:rPr lang="nb-NO" sz="1800" dirty="0" smtClean="0"/>
              <a:t> </a:t>
            </a:r>
            <a:r>
              <a:rPr lang="nb-NO" sz="1800" dirty="0" err="1" smtClean="0"/>
              <a:t>here</a:t>
            </a:r>
            <a:r>
              <a:rPr lang="nb-NO" sz="1800" dirty="0" smtClean="0"/>
              <a:t> is not to </a:t>
            </a:r>
            <a:r>
              <a:rPr lang="nb-NO" sz="1800" dirty="0" err="1" smtClean="0"/>
              <a:t>interpolate</a:t>
            </a:r>
            <a:r>
              <a:rPr lang="nb-NO" sz="1800" dirty="0" smtClean="0"/>
              <a:t>/</a:t>
            </a:r>
            <a:r>
              <a:rPr lang="nb-NO" sz="1800" dirty="0" err="1" smtClean="0"/>
              <a:t>predict</a:t>
            </a:r>
            <a:r>
              <a:rPr lang="nb-NO" sz="1800" dirty="0" smtClean="0"/>
              <a:t> </a:t>
            </a:r>
            <a:r>
              <a:rPr lang="nb-NO" sz="1800" dirty="0" err="1" smtClean="0"/>
              <a:t>values</a:t>
            </a:r>
            <a:r>
              <a:rPr lang="nb-NO" sz="1800" dirty="0" smtClean="0"/>
              <a:t> </a:t>
            </a:r>
            <a:r>
              <a:rPr lang="nb-NO" sz="1800" dirty="0" err="1" smtClean="0"/>
              <a:t>but</a:t>
            </a:r>
            <a:r>
              <a:rPr lang="nb-NO" sz="1800" dirty="0" smtClean="0"/>
              <a:t> </a:t>
            </a:r>
            <a:r>
              <a:rPr lang="nb-NO" sz="1800" dirty="0" err="1" smtClean="0"/>
              <a:t>highlighting</a:t>
            </a:r>
            <a:r>
              <a:rPr lang="nb-NO" sz="1800" dirty="0" smtClean="0"/>
              <a:t> </a:t>
            </a:r>
            <a:r>
              <a:rPr lang="nb-NO" sz="1800" dirty="0" err="1" smtClean="0"/>
              <a:t>some</a:t>
            </a:r>
            <a:r>
              <a:rPr lang="nb-NO" sz="1800" dirty="0" smtClean="0"/>
              <a:t> </a:t>
            </a:r>
            <a:r>
              <a:rPr lang="nb-NO" sz="1800" dirty="0" err="1" smtClean="0"/>
              <a:t>anomalous</a:t>
            </a:r>
            <a:r>
              <a:rPr lang="nb-NO" sz="1800" dirty="0" smtClean="0"/>
              <a:t> in order to </a:t>
            </a:r>
            <a:r>
              <a:rPr lang="nb-NO" sz="1800" dirty="0" err="1" smtClean="0"/>
              <a:t>evince</a:t>
            </a:r>
            <a:r>
              <a:rPr lang="nb-NO" sz="1800" dirty="0" smtClean="0"/>
              <a:t> </a:t>
            </a:r>
            <a:r>
              <a:rPr lang="nb-NO" sz="1800" dirty="0" err="1" smtClean="0"/>
              <a:t>some</a:t>
            </a:r>
            <a:r>
              <a:rPr lang="nb-NO" sz="1800" dirty="0" smtClean="0"/>
              <a:t> </a:t>
            </a:r>
            <a:r>
              <a:rPr lang="nb-NO" sz="1800" dirty="0" err="1" smtClean="0"/>
              <a:t>values</a:t>
            </a:r>
            <a:r>
              <a:rPr lang="nb-NO" sz="1800" dirty="0" smtClean="0"/>
              <a:t> or to </a:t>
            </a:r>
            <a:r>
              <a:rPr lang="nb-NO" sz="1800" dirty="0" err="1" smtClean="0"/>
              <a:t>give</a:t>
            </a:r>
            <a:r>
              <a:rPr lang="nb-NO" sz="1800" dirty="0" smtClean="0"/>
              <a:t> </a:t>
            </a:r>
            <a:r>
              <a:rPr lang="nb-NO" sz="1800" dirty="0" err="1" smtClean="0"/>
              <a:t>some</a:t>
            </a:r>
            <a:r>
              <a:rPr lang="nb-NO" sz="1800" dirty="0" smtClean="0"/>
              <a:t> more </a:t>
            </a:r>
            <a:r>
              <a:rPr lang="nb-NO" sz="1800" dirty="0" err="1" smtClean="0"/>
              <a:t>information</a:t>
            </a:r>
            <a:r>
              <a:rPr lang="nb-NO" sz="1800" dirty="0" smtClean="0"/>
              <a:t> </a:t>
            </a:r>
            <a:r>
              <a:rPr lang="nb-NO" sz="1800" dirty="0" err="1" smtClean="0"/>
              <a:t>on</a:t>
            </a:r>
            <a:r>
              <a:rPr lang="nb-NO" sz="1800" dirty="0" smtClean="0"/>
              <a:t>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dirty="0" err="1" smtClean="0"/>
              <a:t>method</a:t>
            </a:r>
            <a:r>
              <a:rPr lang="nb-NO" sz="1800" dirty="0" smtClean="0"/>
              <a:t> to </a:t>
            </a:r>
            <a:r>
              <a:rPr lang="nb-NO" sz="1800" dirty="0" err="1" smtClean="0"/>
              <a:t>use</a:t>
            </a:r>
            <a:r>
              <a:rPr lang="nb-NO" sz="1800" dirty="0" smtClean="0"/>
              <a:t> for a </a:t>
            </a:r>
            <a:r>
              <a:rPr lang="nb-NO" sz="1800" dirty="0" err="1" smtClean="0"/>
              <a:t>better</a:t>
            </a:r>
            <a:r>
              <a:rPr lang="nb-NO" sz="1800" dirty="0" smtClean="0"/>
              <a:t> </a:t>
            </a:r>
            <a:r>
              <a:rPr lang="nb-NO" sz="1800" dirty="0" err="1" smtClean="0"/>
              <a:t>interpolation</a:t>
            </a:r>
            <a:r>
              <a:rPr lang="nb-NO" sz="1800" dirty="0" smtClean="0"/>
              <a:t>/</a:t>
            </a:r>
            <a:r>
              <a:rPr lang="nb-NO" sz="1800" dirty="0" err="1" smtClean="0"/>
              <a:t>prediction</a:t>
            </a:r>
            <a:r>
              <a:rPr lang="nb-NO" sz="1800" dirty="0" smtClean="0"/>
              <a:t>. </a:t>
            </a:r>
            <a:r>
              <a:rPr lang="nb-NO" sz="1800" u="sng" dirty="0" smtClean="0"/>
              <a:t>No prior </a:t>
            </a:r>
            <a:r>
              <a:rPr lang="nb-NO" sz="1800" u="sng" dirty="0" err="1" smtClean="0"/>
              <a:t>model</a:t>
            </a:r>
            <a:endParaRPr lang="nb-NO" sz="1800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9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nb-NO" sz="3100" dirty="0" err="1">
                <a:solidFill>
                  <a:prstClr val="black"/>
                </a:solidFill>
                <a:ea typeface="+mn-ea"/>
                <a:cs typeface="+mn-cs"/>
              </a:rPr>
              <a:t>Two</a:t>
            </a:r>
            <a:r>
              <a:rPr lang="nb-NO" sz="31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nb-NO" sz="3100" dirty="0" err="1">
                <a:solidFill>
                  <a:prstClr val="black"/>
                </a:solidFill>
                <a:ea typeface="+mn-ea"/>
                <a:cs typeface="+mn-cs"/>
              </a:rPr>
              <a:t>kinds</a:t>
            </a:r>
            <a:r>
              <a:rPr lang="nb-NO" sz="31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nb-NO" sz="3100" dirty="0" err="1">
                <a:solidFill>
                  <a:prstClr val="black"/>
                </a:solidFill>
                <a:ea typeface="+mn-ea"/>
                <a:cs typeface="+mn-cs"/>
              </a:rPr>
              <a:t>of</a:t>
            </a:r>
            <a:r>
              <a:rPr lang="nb-NO" sz="3100" dirty="0">
                <a:solidFill>
                  <a:prstClr val="black"/>
                </a:solidFill>
                <a:ea typeface="+mn-ea"/>
                <a:cs typeface="+mn-cs"/>
              </a:rPr>
              <a:t> spatial </a:t>
            </a:r>
            <a:r>
              <a:rPr lang="nb-NO" sz="3100" dirty="0" err="1">
                <a:solidFill>
                  <a:prstClr val="black"/>
                </a:solidFill>
                <a:ea typeface="+mn-ea"/>
                <a:cs typeface="+mn-cs"/>
              </a:rPr>
              <a:t>control</a:t>
            </a:r>
            <a:r>
              <a:rPr lang="nb-NO" sz="3100" dirty="0">
                <a:solidFill>
                  <a:prstClr val="black"/>
                </a:solidFill>
                <a:ea typeface="+mn-ea"/>
                <a:cs typeface="+mn-cs"/>
              </a:rPr>
              <a:t>: </a:t>
            </a:r>
            <a:r>
              <a:rPr lang="nb-NO" sz="31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nb-NO" sz="31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nb-NO" sz="3100" dirty="0" err="1" smtClean="0">
                <a:solidFill>
                  <a:prstClr val="black"/>
                </a:solidFill>
                <a:ea typeface="+mn-ea"/>
                <a:cs typeface="+mn-cs"/>
              </a:rPr>
              <a:t>climatologic</a:t>
            </a:r>
            <a:r>
              <a:rPr lang="nb-NO" sz="3100" dirty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nb-NO" sz="3100" dirty="0" smtClean="0">
                <a:solidFill>
                  <a:prstClr val="black"/>
                </a:solidFill>
                <a:ea typeface="+mn-ea"/>
                <a:cs typeface="+mn-cs"/>
              </a:rPr>
              <a:t>«at </a:t>
            </a:r>
            <a:r>
              <a:rPr lang="nb-NO" sz="3100" dirty="0" err="1">
                <a:solidFill>
                  <a:prstClr val="black"/>
                </a:solidFill>
                <a:ea typeface="+mn-ea"/>
                <a:cs typeface="+mn-cs"/>
              </a:rPr>
              <a:t>each</a:t>
            </a:r>
            <a:r>
              <a:rPr lang="nb-NO" sz="3100" dirty="0">
                <a:solidFill>
                  <a:prstClr val="black"/>
                </a:solidFill>
                <a:ea typeface="+mn-ea"/>
                <a:cs typeface="+mn-cs"/>
              </a:rPr>
              <a:t> time </a:t>
            </a:r>
            <a:r>
              <a:rPr lang="nb-NO" sz="3100" dirty="0" err="1" smtClean="0">
                <a:solidFill>
                  <a:prstClr val="black"/>
                </a:solidFill>
                <a:ea typeface="+mn-ea"/>
                <a:cs typeface="+mn-cs"/>
              </a:rPr>
              <a:t>step</a:t>
            </a:r>
            <a:r>
              <a:rPr lang="nb-NO" sz="3100" dirty="0" smtClean="0">
                <a:solidFill>
                  <a:prstClr val="black"/>
                </a:solidFill>
                <a:ea typeface="+mn-ea"/>
                <a:cs typeface="+mn-cs"/>
              </a:rPr>
              <a:t>»</a:t>
            </a:r>
            <a:r>
              <a:rPr lang="nb-NO" sz="3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nb-NO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000" dirty="0" smtClean="0"/>
              <a:t>Climatologic: </a:t>
            </a:r>
          </a:p>
          <a:p>
            <a:pPr marL="0" indent="0">
              <a:buNone/>
            </a:pPr>
            <a:r>
              <a:rPr lang="en-US" sz="2000" dirty="0" smtClean="0"/>
              <a:t>Objective: Semi- automatic detection of recurrent anomalies (erroneous values, </a:t>
            </a:r>
            <a:r>
              <a:rPr lang="en-US" sz="2000" u="sng" dirty="0" smtClean="0"/>
              <a:t>heterogeneous</a:t>
            </a:r>
            <a:r>
              <a:rPr lang="en-US" sz="2000" dirty="0" smtClean="0"/>
              <a:t> processes)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 smtClean="0"/>
          </a:p>
          <a:p>
            <a:pPr>
              <a:buFontTx/>
              <a:buChar char="-"/>
            </a:pPr>
            <a:r>
              <a:rPr lang="nb-NO" sz="2000" dirty="0"/>
              <a:t>At </a:t>
            </a:r>
            <a:r>
              <a:rPr lang="nb-NO" sz="2000" dirty="0" err="1"/>
              <a:t>each</a:t>
            </a:r>
            <a:r>
              <a:rPr lang="nb-NO" sz="2000" dirty="0"/>
              <a:t> time </a:t>
            </a:r>
            <a:r>
              <a:rPr lang="nb-NO" sz="2000" dirty="0" err="1"/>
              <a:t>step</a:t>
            </a:r>
            <a:r>
              <a:rPr lang="nb-NO" sz="2000" dirty="0"/>
              <a:t>:</a:t>
            </a:r>
          </a:p>
          <a:p>
            <a:pPr marL="0" indent="0">
              <a:buNone/>
            </a:pPr>
            <a:r>
              <a:rPr lang="en-US" sz="2000" dirty="0" smtClean="0"/>
              <a:t>Objective: Semi-automatic detection of non-</a:t>
            </a:r>
            <a:r>
              <a:rPr lang="en-US" sz="2000" dirty="0" err="1" smtClean="0"/>
              <a:t>recurrente</a:t>
            </a:r>
            <a:r>
              <a:rPr lang="en-US" sz="2000" dirty="0" smtClean="0"/>
              <a:t> anomalies (erroneous values, </a:t>
            </a:r>
            <a:r>
              <a:rPr lang="en-US" sz="2000" u="sng" dirty="0" smtClean="0"/>
              <a:t>rare</a:t>
            </a:r>
            <a:r>
              <a:rPr lang="en-US" sz="2000" dirty="0" smtClean="0"/>
              <a:t> (extreme) event)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33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err="1" smtClean="0">
                <a:solidFill>
                  <a:prstClr val="black"/>
                </a:solidFill>
                <a:ea typeface="+mn-ea"/>
                <a:cs typeface="+mn-cs"/>
              </a:rPr>
              <a:t>Climatologic</a:t>
            </a:r>
            <a:r>
              <a:rPr lang="nb-NO" sz="2800" dirty="0" smtClean="0">
                <a:solidFill>
                  <a:prstClr val="black"/>
                </a:solidFill>
                <a:ea typeface="+mn-ea"/>
                <a:cs typeface="+mn-cs"/>
              </a:rPr>
              <a:t> spatial </a:t>
            </a:r>
            <a:r>
              <a:rPr lang="nb-NO" sz="2800" dirty="0" err="1" smtClean="0">
                <a:solidFill>
                  <a:prstClr val="black"/>
                </a:solidFill>
                <a:ea typeface="+mn-ea"/>
                <a:cs typeface="+mn-cs"/>
              </a:rPr>
              <a:t>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000" dirty="0" smtClean="0"/>
              <a:t>a- </a:t>
            </a:r>
            <a:r>
              <a:rPr lang="nb-NO" sz="2000" dirty="0" err="1"/>
              <a:t>Highlighting</a:t>
            </a:r>
            <a:r>
              <a:rPr lang="nb-NO" sz="2000" dirty="0"/>
              <a:t> </a:t>
            </a:r>
            <a:r>
              <a:rPr lang="nb-NO" sz="2000" dirty="0" err="1"/>
              <a:t>anomalies</a:t>
            </a:r>
            <a:r>
              <a:rPr lang="nb-NO" sz="2000" dirty="0"/>
              <a:t> </a:t>
            </a:r>
            <a:r>
              <a:rPr lang="nb-NO" sz="2000" dirty="0" err="1"/>
              <a:t>using</a:t>
            </a:r>
            <a:r>
              <a:rPr lang="nb-NO" sz="2000" dirty="0"/>
              <a:t> </a:t>
            </a:r>
            <a:r>
              <a:rPr lang="nb-NO" sz="2000" dirty="0" err="1"/>
              <a:t>climatological</a:t>
            </a:r>
            <a:r>
              <a:rPr lang="nb-NO" sz="2000" dirty="0"/>
              <a:t> </a:t>
            </a:r>
            <a:r>
              <a:rPr lang="nb-NO" sz="2000" dirty="0" err="1"/>
              <a:t>statistic</a:t>
            </a:r>
            <a:r>
              <a:rPr lang="nb-NO" sz="2000" dirty="0"/>
              <a:t> </a:t>
            </a:r>
            <a:r>
              <a:rPr lang="nb-NO" sz="2000" dirty="0" err="1"/>
              <a:t>characterics</a:t>
            </a:r>
            <a:r>
              <a:rPr lang="nb-NO" sz="2000" dirty="0"/>
              <a:t> and a </a:t>
            </a:r>
            <a:r>
              <a:rPr lang="nb-NO" sz="2000" dirty="0" err="1"/>
              <a:t>Self-Organizing</a:t>
            </a:r>
            <a:r>
              <a:rPr lang="nb-NO" sz="2000" dirty="0"/>
              <a:t> </a:t>
            </a:r>
            <a:r>
              <a:rPr lang="nb-NO" sz="2000" dirty="0" err="1"/>
              <a:t>Mapping</a:t>
            </a:r>
            <a:r>
              <a:rPr lang="nb-NO" sz="2000" dirty="0"/>
              <a:t> (SOM) </a:t>
            </a:r>
            <a:r>
              <a:rPr lang="nb-NO" sz="2000" dirty="0" err="1" smtClean="0"/>
              <a:t>method</a:t>
            </a:r>
            <a:r>
              <a:rPr lang="nb-NO" sz="2000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nb-NO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07733"/>
            <a:ext cx="2819400" cy="2819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0882" y="2590800"/>
            <a:ext cx="2052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Non-zero </a:t>
            </a:r>
            <a:r>
              <a:rPr lang="nb-NO" sz="1400" dirty="0" err="1" smtClean="0"/>
              <a:t>rainfall</a:t>
            </a:r>
            <a:r>
              <a:rPr lang="nb-NO" sz="1400" dirty="0" smtClean="0"/>
              <a:t> </a:t>
            </a:r>
            <a:r>
              <a:rPr lang="nb-NO" sz="1400" dirty="0" err="1" smtClean="0"/>
              <a:t>variance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882" y="2590800"/>
            <a:ext cx="2819400" cy="2819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89445" y="2590800"/>
            <a:ext cx="1866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 smtClean="0"/>
              <a:t>Rainfall</a:t>
            </a:r>
            <a:r>
              <a:rPr lang="nb-NO" sz="1400" dirty="0" smtClean="0"/>
              <a:t> </a:t>
            </a:r>
            <a:r>
              <a:rPr lang="nb-NO" sz="1400" dirty="0" err="1" smtClean="0"/>
              <a:t>indicator</a:t>
            </a:r>
            <a:r>
              <a:rPr lang="nb-NO" sz="1400" dirty="0" smtClean="0"/>
              <a:t> </a:t>
            </a:r>
            <a:r>
              <a:rPr lang="nb-NO" sz="1400" dirty="0" err="1" smtClean="0"/>
              <a:t>mean</a:t>
            </a:r>
            <a:endParaRPr lang="nb-NO" sz="1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3101482" y="5235601"/>
            <a:ext cx="28834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1400" dirty="0" err="1"/>
              <a:t>Presence</a:t>
            </a:r>
            <a:r>
              <a:rPr lang="nb-NO" sz="1400" dirty="0"/>
              <a:t> </a:t>
            </a:r>
            <a:r>
              <a:rPr lang="nb-NO" sz="1400" dirty="0" err="1"/>
              <a:t>of</a:t>
            </a:r>
            <a:r>
              <a:rPr lang="nb-NO" sz="1400" dirty="0"/>
              <a:t> </a:t>
            </a:r>
            <a:r>
              <a:rPr lang="nb-NO" sz="1400" dirty="0" err="1"/>
              <a:t>rain</a:t>
            </a:r>
            <a:r>
              <a:rPr lang="nb-NO" sz="1400" dirty="0"/>
              <a:t> (0=never, 1= </a:t>
            </a:r>
            <a:r>
              <a:rPr lang="nb-NO" sz="1400" dirty="0" err="1" smtClean="0"/>
              <a:t>always</a:t>
            </a:r>
            <a:r>
              <a:rPr lang="nb-NO" sz="1400" dirty="0" smtClean="0"/>
              <a:t>)</a:t>
            </a:r>
            <a:endParaRPr lang="en-US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097" y="2590800"/>
            <a:ext cx="2844800" cy="2844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518274" y="2590800"/>
            <a:ext cx="1849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Non-zero </a:t>
            </a:r>
            <a:r>
              <a:rPr lang="nb-NO" sz="1400" dirty="0" err="1" smtClean="0"/>
              <a:t>rainfall</a:t>
            </a:r>
            <a:r>
              <a:rPr lang="nb-NO" sz="1400" dirty="0" smtClean="0"/>
              <a:t> </a:t>
            </a:r>
            <a:r>
              <a:rPr lang="nb-NO" sz="1400" dirty="0" err="1" smtClean="0"/>
              <a:t>mean</a:t>
            </a:r>
            <a:endParaRPr lang="nb-NO" sz="1400" dirty="0" smtClean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543378"/>
            <a:ext cx="1221743" cy="122174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242443" y="5867400"/>
            <a:ext cx="3421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Due to a </a:t>
            </a:r>
            <a:r>
              <a:rPr lang="nb-NO" sz="1200" dirty="0" err="1" smtClean="0"/>
              <a:t>high</a:t>
            </a:r>
            <a:r>
              <a:rPr lang="nb-NO" sz="1200" dirty="0" smtClean="0"/>
              <a:t> rate </a:t>
            </a:r>
            <a:r>
              <a:rPr lang="nb-NO" sz="1200" dirty="0" err="1" smtClean="0"/>
              <a:t>of</a:t>
            </a:r>
            <a:r>
              <a:rPr lang="nb-NO" sz="1200" dirty="0" smtClean="0"/>
              <a:t> </a:t>
            </a:r>
            <a:r>
              <a:rPr lang="nb-NO" sz="1200" dirty="0" err="1" smtClean="0"/>
              <a:t>missing</a:t>
            </a:r>
            <a:r>
              <a:rPr lang="nb-NO" sz="1200" dirty="0" smtClean="0"/>
              <a:t> </a:t>
            </a:r>
            <a:r>
              <a:rPr lang="nb-NO" sz="1200" dirty="0" err="1" smtClean="0"/>
              <a:t>values</a:t>
            </a:r>
            <a:r>
              <a:rPr lang="nb-NO" sz="1200" dirty="0" smtClean="0"/>
              <a:t>, </a:t>
            </a:r>
          </a:p>
          <a:p>
            <a:r>
              <a:rPr lang="nb-NO" sz="1200" dirty="0" err="1" smtClean="0"/>
              <a:t>raingauges</a:t>
            </a:r>
            <a:r>
              <a:rPr lang="nb-NO" sz="1200" dirty="0" smtClean="0"/>
              <a:t> </a:t>
            </a:r>
            <a:r>
              <a:rPr lang="nb-NO" sz="1200" dirty="0" err="1" smtClean="0"/>
              <a:t>named</a:t>
            </a:r>
            <a:r>
              <a:rPr lang="nb-NO" sz="1200" dirty="0" smtClean="0"/>
              <a:t> </a:t>
            </a:r>
            <a:r>
              <a:rPr lang="en-US" sz="1200" dirty="0" smtClean="0"/>
              <a:t>61630</a:t>
            </a:r>
            <a:r>
              <a:rPr lang="en-US" sz="1200" dirty="0"/>
              <a:t>, 67280, 67560, and </a:t>
            </a:r>
            <a:r>
              <a:rPr lang="en-US" sz="1200" dirty="0" smtClean="0"/>
              <a:t>68860</a:t>
            </a:r>
          </a:p>
          <a:p>
            <a:r>
              <a:rPr lang="en-US" sz="1200" dirty="0" smtClean="0"/>
              <a:t>have been evinced from the study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5446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err="1" smtClean="0">
                <a:solidFill>
                  <a:prstClr val="black"/>
                </a:solidFill>
                <a:ea typeface="+mn-ea"/>
                <a:cs typeface="+mn-cs"/>
              </a:rPr>
              <a:t>Climatologic</a:t>
            </a:r>
            <a:r>
              <a:rPr lang="nb-NO" sz="2800" dirty="0" smtClean="0">
                <a:solidFill>
                  <a:prstClr val="black"/>
                </a:solidFill>
                <a:ea typeface="+mn-ea"/>
                <a:cs typeface="+mn-cs"/>
              </a:rPr>
              <a:t> spatial </a:t>
            </a:r>
            <a:r>
              <a:rPr lang="nb-NO" sz="2800" dirty="0" err="1" smtClean="0">
                <a:solidFill>
                  <a:prstClr val="black"/>
                </a:solidFill>
                <a:ea typeface="+mn-ea"/>
                <a:cs typeface="+mn-cs"/>
              </a:rPr>
              <a:t>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000" dirty="0" smtClean="0"/>
              <a:t>a- </a:t>
            </a:r>
            <a:r>
              <a:rPr lang="nb-NO" sz="2000" dirty="0" err="1"/>
              <a:t>Highlighting</a:t>
            </a:r>
            <a:r>
              <a:rPr lang="nb-NO" sz="2000" dirty="0"/>
              <a:t> </a:t>
            </a:r>
            <a:r>
              <a:rPr lang="nb-NO" sz="2000" dirty="0" err="1"/>
              <a:t>anomalies</a:t>
            </a:r>
            <a:r>
              <a:rPr lang="nb-NO" sz="2000" dirty="0"/>
              <a:t> </a:t>
            </a:r>
            <a:r>
              <a:rPr lang="nb-NO" sz="2000" dirty="0" err="1"/>
              <a:t>using</a:t>
            </a:r>
            <a:r>
              <a:rPr lang="nb-NO" sz="2000" dirty="0"/>
              <a:t> </a:t>
            </a:r>
            <a:r>
              <a:rPr lang="nb-NO" sz="2000" dirty="0" err="1"/>
              <a:t>climatological</a:t>
            </a:r>
            <a:r>
              <a:rPr lang="nb-NO" sz="2000" dirty="0"/>
              <a:t> </a:t>
            </a:r>
            <a:r>
              <a:rPr lang="nb-NO" sz="2000" dirty="0" err="1"/>
              <a:t>statistic</a:t>
            </a:r>
            <a:r>
              <a:rPr lang="nb-NO" sz="2000" dirty="0"/>
              <a:t> </a:t>
            </a:r>
            <a:r>
              <a:rPr lang="nb-NO" sz="2000" dirty="0" err="1"/>
              <a:t>characterics</a:t>
            </a:r>
            <a:r>
              <a:rPr lang="nb-NO" sz="2000" dirty="0"/>
              <a:t> and a </a:t>
            </a:r>
            <a:r>
              <a:rPr lang="nb-NO" sz="2000" dirty="0" err="1"/>
              <a:t>Self-Organizing</a:t>
            </a:r>
            <a:r>
              <a:rPr lang="nb-NO" sz="2000" dirty="0"/>
              <a:t> </a:t>
            </a:r>
            <a:r>
              <a:rPr lang="nb-NO" sz="2000" dirty="0" err="1"/>
              <a:t>Mapping</a:t>
            </a:r>
            <a:r>
              <a:rPr lang="nb-NO" sz="2000" dirty="0"/>
              <a:t> (SOM) </a:t>
            </a:r>
            <a:r>
              <a:rPr lang="nb-NO" sz="2000" dirty="0" err="1" smtClean="0"/>
              <a:t>method</a:t>
            </a:r>
            <a:r>
              <a:rPr lang="nb-NO" sz="2000" dirty="0" smtClean="0"/>
              <a:t>:</a:t>
            </a:r>
          </a:p>
          <a:p>
            <a:pPr marL="0" indent="0">
              <a:buNone/>
            </a:pPr>
            <a:r>
              <a:rPr lang="nb-NO" sz="2000" dirty="0" err="1" smtClean="0"/>
              <a:t>Kohonen</a:t>
            </a:r>
            <a:r>
              <a:rPr lang="nb-NO" sz="2000" dirty="0" smtClean="0"/>
              <a:t> </a:t>
            </a:r>
            <a:r>
              <a:rPr lang="nb-NO" sz="2000" dirty="0" err="1" smtClean="0"/>
              <a:t>mapping</a:t>
            </a:r>
            <a:r>
              <a:rPr lang="nb-NO" sz="2000" dirty="0" smtClean="0"/>
              <a:t>: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 err="1"/>
              <a:t>Previously</a:t>
            </a:r>
            <a:r>
              <a:rPr lang="nb-NO" sz="2000" dirty="0"/>
              <a:t>, «</a:t>
            </a:r>
            <a:r>
              <a:rPr lang="nb-NO" sz="2000" dirty="0" err="1"/>
              <a:t>heuristic-manually</a:t>
            </a:r>
            <a:r>
              <a:rPr lang="nb-NO" sz="2000" dirty="0"/>
              <a:t> </a:t>
            </a:r>
            <a:r>
              <a:rPr lang="nb-NO" sz="2000" dirty="0" err="1"/>
              <a:t>mapping</a:t>
            </a:r>
            <a:r>
              <a:rPr lang="nb-NO" sz="2000" dirty="0"/>
              <a:t>»:</a:t>
            </a:r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r>
              <a:rPr lang="nb-NO" sz="2000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nb-NO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924797"/>
              </p:ext>
            </p:extLst>
          </p:nvPr>
        </p:nvGraphicFramePr>
        <p:xfrm>
          <a:off x="1066800" y="2718322"/>
          <a:ext cx="7848600" cy="1777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5105400"/>
              </a:tblGrid>
              <a:tr h="25379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Group	#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NZR </a:t>
                      </a:r>
                      <a:r>
                        <a:rPr lang="en-US" sz="1000" dirty="0" err="1" smtClean="0">
                          <a:effectLst/>
                        </a:rPr>
                        <a:t>var</a:t>
                      </a:r>
                      <a:r>
                        <a:rPr lang="en-US" sz="1000" dirty="0" smtClean="0">
                          <a:effectLst/>
                        </a:rPr>
                        <a:t> (mm²)</a:t>
                      </a:r>
                      <a:r>
                        <a:rPr lang="en-US" sz="1000" dirty="0">
                          <a:effectLst/>
                        </a:rPr>
                        <a:t>	</a:t>
                      </a:r>
                      <a:r>
                        <a:rPr lang="en-US" sz="1000" dirty="0" smtClean="0">
                          <a:effectLst/>
                        </a:rPr>
                        <a:t>R </a:t>
                      </a:r>
                      <a:r>
                        <a:rPr lang="en-US" sz="1000" dirty="0" err="1" smtClean="0">
                          <a:effectLst/>
                        </a:rPr>
                        <a:t>ind</a:t>
                      </a:r>
                      <a:r>
                        <a:rPr lang="en-US" sz="1000" dirty="0" smtClean="0">
                          <a:effectLst/>
                        </a:rPr>
                        <a:t> mean</a:t>
                      </a:r>
                      <a:r>
                        <a:rPr lang="en-US" sz="1000" dirty="0">
                          <a:effectLst/>
                        </a:rPr>
                        <a:t>		</a:t>
                      </a:r>
                      <a:r>
                        <a:rPr lang="en-US" sz="1000" dirty="0" smtClean="0">
                          <a:effectLst/>
                        </a:rPr>
                        <a:t>NZR mean (mm)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</a:tr>
              <a:tr h="22362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r>
                        <a:rPr lang="en-US" sz="1000" dirty="0" smtClean="0">
                          <a:effectLst/>
                        </a:rPr>
                        <a:t>:</a:t>
                      </a:r>
                      <a:r>
                        <a:rPr lang="en-US" sz="1000" dirty="0">
                          <a:effectLst/>
                        </a:rPr>
                        <a:t>	9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19.34		0.253		0.457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</a:tr>
              <a:tr h="22362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2:	20,24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5.725		0.279		0.325	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</a:tr>
              <a:tr h="22362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3:	26,28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0.661		0.601		0.302	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</a:tr>
              <a:tr h="22362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4:	7,10,12,25,27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0.814		0.327		0.514	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</a:tr>
              <a:tr h="22362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5:	23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1.725		0.411		0.259	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</a:tr>
              <a:tr h="3806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6:	8,11,13,14,15,16,17,18,19,21,22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0.421		0.314		</a:t>
                      </a:r>
                      <a:r>
                        <a:rPr lang="en-US" sz="1000" dirty="0" smtClean="0">
                          <a:effectLst/>
                        </a:rPr>
                        <a:t>0.340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07416"/>
              </p:ext>
            </p:extLst>
          </p:nvPr>
        </p:nvGraphicFramePr>
        <p:xfrm>
          <a:off x="1066800" y="4876800"/>
          <a:ext cx="7772400" cy="1509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0953"/>
                <a:gridCol w="4991447"/>
              </a:tblGrid>
              <a:tr h="32560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03910" algn="l"/>
                        </a:tabLst>
                      </a:pPr>
                      <a:r>
                        <a:rPr lang="en-US" sz="1000" dirty="0">
                          <a:effectLst/>
                        </a:rPr>
                        <a:t>Group	#		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03910" algn="l"/>
                        </a:tabLst>
                      </a:pPr>
                      <a:r>
                        <a:rPr lang="en-US" sz="1000" dirty="0" smtClean="0">
                          <a:effectLst/>
                        </a:rPr>
                        <a:t>NZR </a:t>
                      </a:r>
                      <a:r>
                        <a:rPr lang="en-US" sz="1000" dirty="0" err="1" smtClean="0">
                          <a:effectLst/>
                        </a:rPr>
                        <a:t>var</a:t>
                      </a:r>
                      <a:r>
                        <a:rPr lang="en-US" sz="1000" dirty="0" smtClean="0">
                          <a:effectLst/>
                        </a:rPr>
                        <a:t>		R </a:t>
                      </a:r>
                      <a:r>
                        <a:rPr lang="en-US" sz="1000" dirty="0" err="1" smtClean="0">
                          <a:effectLst/>
                        </a:rPr>
                        <a:t>ind</a:t>
                      </a:r>
                      <a:r>
                        <a:rPr lang="en-US" sz="1000" dirty="0" smtClean="0">
                          <a:effectLst/>
                        </a:rPr>
                        <a:t> mean		NZR mean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0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1:	9</a:t>
                      </a:r>
                      <a:r>
                        <a:rPr lang="en-US" sz="1000" dirty="0">
                          <a:effectLst/>
                        </a:rPr>
                        <a:t>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</a:rPr>
                        <a:t>very high	normal		lightly high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99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2:	20, 23,24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high	normal		normal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99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3:	17,26,28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normal	high		normal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38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4:	7,10,12,25,27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</a:rPr>
                        <a:t>lightly high	normal		high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38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5:	8,11,13,14,15,16,18,19,21,22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normal	normal		normal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05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err="1" smtClean="0">
                <a:solidFill>
                  <a:prstClr val="black"/>
                </a:solidFill>
                <a:ea typeface="+mn-ea"/>
                <a:cs typeface="+mn-cs"/>
              </a:rPr>
              <a:t>Climatologic</a:t>
            </a:r>
            <a:r>
              <a:rPr lang="nb-NO" sz="2800" dirty="0" smtClean="0">
                <a:solidFill>
                  <a:prstClr val="black"/>
                </a:solidFill>
                <a:ea typeface="+mn-ea"/>
                <a:cs typeface="+mn-cs"/>
              </a:rPr>
              <a:t> spatial </a:t>
            </a:r>
            <a:r>
              <a:rPr lang="nb-NO" sz="2800" dirty="0" err="1" smtClean="0">
                <a:solidFill>
                  <a:prstClr val="black"/>
                </a:solidFill>
                <a:ea typeface="+mn-ea"/>
                <a:cs typeface="+mn-cs"/>
              </a:rPr>
              <a:t>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000" dirty="0" smtClean="0"/>
              <a:t>a- </a:t>
            </a:r>
            <a:r>
              <a:rPr lang="nb-NO" sz="2000" dirty="0" err="1"/>
              <a:t>Highlighting</a:t>
            </a:r>
            <a:r>
              <a:rPr lang="nb-NO" sz="2000" dirty="0"/>
              <a:t> </a:t>
            </a:r>
            <a:r>
              <a:rPr lang="nb-NO" sz="2000" dirty="0" err="1"/>
              <a:t>anomalies</a:t>
            </a:r>
            <a:r>
              <a:rPr lang="nb-NO" sz="2000" dirty="0"/>
              <a:t> </a:t>
            </a:r>
            <a:r>
              <a:rPr lang="nb-NO" sz="2000" dirty="0" err="1"/>
              <a:t>using</a:t>
            </a:r>
            <a:r>
              <a:rPr lang="nb-NO" sz="2000" dirty="0"/>
              <a:t> </a:t>
            </a:r>
            <a:r>
              <a:rPr lang="nb-NO" sz="2000" dirty="0" err="1"/>
              <a:t>climatological</a:t>
            </a:r>
            <a:r>
              <a:rPr lang="nb-NO" sz="2000" dirty="0"/>
              <a:t> </a:t>
            </a:r>
            <a:r>
              <a:rPr lang="nb-NO" sz="2000" dirty="0" err="1"/>
              <a:t>statistic</a:t>
            </a:r>
            <a:r>
              <a:rPr lang="nb-NO" sz="2000" dirty="0"/>
              <a:t> </a:t>
            </a:r>
            <a:r>
              <a:rPr lang="nb-NO" sz="2000" dirty="0" err="1"/>
              <a:t>characterics</a:t>
            </a:r>
            <a:r>
              <a:rPr lang="nb-NO" sz="2000" dirty="0"/>
              <a:t> and a </a:t>
            </a:r>
            <a:r>
              <a:rPr lang="nb-NO" sz="2000" dirty="0" err="1"/>
              <a:t>Self-Organizing</a:t>
            </a:r>
            <a:r>
              <a:rPr lang="nb-NO" sz="2000" dirty="0"/>
              <a:t> </a:t>
            </a:r>
            <a:r>
              <a:rPr lang="nb-NO" sz="2000" dirty="0" err="1"/>
              <a:t>Mapping</a:t>
            </a:r>
            <a:r>
              <a:rPr lang="nb-NO" sz="2000" dirty="0"/>
              <a:t> (SOM) </a:t>
            </a:r>
            <a:r>
              <a:rPr lang="nb-NO" sz="2000" dirty="0" err="1" smtClean="0"/>
              <a:t>method</a:t>
            </a:r>
            <a:r>
              <a:rPr lang="nb-NO" sz="2000" dirty="0" smtClean="0"/>
              <a:t>:</a:t>
            </a:r>
          </a:p>
          <a:p>
            <a:pPr marL="0" indent="0">
              <a:buNone/>
            </a:pPr>
            <a:r>
              <a:rPr lang="nb-NO" sz="2000" dirty="0" smtClean="0"/>
              <a:t>=&gt;</a:t>
            </a:r>
            <a:r>
              <a:rPr lang="nb-NO" sz="2000" b="1" dirty="0" smtClean="0"/>
              <a:t>Automatic </a:t>
            </a:r>
            <a:r>
              <a:rPr lang="nb-NO" sz="2000" b="1" dirty="0" err="1" smtClean="0"/>
              <a:t>mapping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with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three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statistic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characteristics</a:t>
            </a:r>
            <a:r>
              <a:rPr lang="nb-NO" sz="2000" b="1" dirty="0" smtClean="0"/>
              <a:t>: ok</a:t>
            </a:r>
          </a:p>
          <a:p>
            <a:pPr marL="0" indent="0">
              <a:buNone/>
            </a:pPr>
            <a:r>
              <a:rPr lang="nb-NO" sz="2000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nb-NO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127056"/>
              </p:ext>
            </p:extLst>
          </p:nvPr>
        </p:nvGraphicFramePr>
        <p:xfrm>
          <a:off x="762000" y="3200400"/>
          <a:ext cx="6705600" cy="2209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2796"/>
                <a:gridCol w="3642804"/>
              </a:tblGrid>
              <a:tr h="2986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KOHONEN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HEURISTIC-MANUALLY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/>
                </a:tc>
              </a:tr>
              <a:tr h="3123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	9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1:	9	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23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2:	20,24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2:	20, 23,24	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23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3:	26,28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3:	17,26,28	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31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4:	7,10,12,25,27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4:	7,10,12,25,27	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31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5:	23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4792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6:	8,11,13,14,15,16,17,18,19,21,22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75" marR="5657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</a:rPr>
                        <a:t>5:	8,11,13,14,15,16,18,19,21,22</a:t>
                      </a:r>
                      <a:r>
                        <a:rPr lang="en-US" sz="1000" dirty="0">
                          <a:effectLst/>
                        </a:rPr>
                        <a:t>	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miley Face 5"/>
          <p:cNvSpPr/>
          <p:nvPr/>
        </p:nvSpPr>
        <p:spPr>
          <a:xfrm>
            <a:off x="7924800" y="4114800"/>
            <a:ext cx="10668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4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67200"/>
            <a:ext cx="2590800" cy="2590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err="1" smtClean="0">
                <a:solidFill>
                  <a:prstClr val="black"/>
                </a:solidFill>
                <a:ea typeface="+mn-ea"/>
                <a:cs typeface="+mn-cs"/>
              </a:rPr>
              <a:t>Climatologic</a:t>
            </a:r>
            <a:r>
              <a:rPr lang="nb-NO" sz="2800" dirty="0" smtClean="0">
                <a:solidFill>
                  <a:prstClr val="black"/>
                </a:solidFill>
                <a:ea typeface="+mn-ea"/>
                <a:cs typeface="+mn-cs"/>
              </a:rPr>
              <a:t> spatial </a:t>
            </a:r>
            <a:r>
              <a:rPr lang="nb-NO" sz="2800" dirty="0" err="1" smtClean="0">
                <a:solidFill>
                  <a:prstClr val="black"/>
                </a:solidFill>
                <a:ea typeface="+mn-ea"/>
                <a:cs typeface="+mn-cs"/>
              </a:rPr>
              <a:t>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a- Highlighting anomalies using climatological statistic </a:t>
            </a:r>
            <a:r>
              <a:rPr lang="en-US" sz="2000" dirty="0" err="1" smtClean="0"/>
              <a:t>characterics</a:t>
            </a:r>
            <a:r>
              <a:rPr lang="en-US" sz="2000" dirty="0" smtClean="0"/>
              <a:t> and a Self-Organizing Mapping (SOM) method:</a:t>
            </a:r>
          </a:p>
          <a:p>
            <a:pPr marL="0" indent="0">
              <a:buNone/>
            </a:pPr>
            <a:r>
              <a:rPr lang="en-US" sz="1600" b="1" dirty="0" smtClean="0"/>
              <a:t>But:</a:t>
            </a:r>
          </a:p>
          <a:p>
            <a:pPr marL="0" indent="0">
              <a:buNone/>
            </a:pPr>
            <a:r>
              <a:rPr lang="en-US" sz="1600" b="1" dirty="0" smtClean="0"/>
              <a:t>1- are we able to differentiate a defective station from climatological characteristics related to </a:t>
            </a:r>
            <a:r>
              <a:rPr lang="en-US" sz="1600" b="1" u="sng" dirty="0" smtClean="0"/>
              <a:t>one/several/superimposed</a:t>
            </a:r>
            <a:r>
              <a:rPr lang="en-US" sz="1600" b="1" dirty="0" smtClean="0"/>
              <a:t> heterogeneous processes (</a:t>
            </a:r>
            <a:r>
              <a:rPr lang="en-US" sz="1600" b="1" u="sng" dirty="0" smtClean="0"/>
              <a:t>in space and in time</a:t>
            </a:r>
            <a:r>
              <a:rPr lang="en-US" sz="1600" b="1" dirty="0" smtClean="0"/>
              <a:t>)?</a:t>
            </a:r>
          </a:p>
          <a:p>
            <a:pPr marL="0" indent="0">
              <a:buNone/>
            </a:pPr>
            <a:endParaRPr lang="nb-NO" sz="1600" b="1" dirty="0" smtClean="0"/>
          </a:p>
          <a:p>
            <a:pPr marL="0" indent="0">
              <a:buNone/>
            </a:pPr>
            <a:r>
              <a:rPr lang="en-US" sz="1600" dirty="0" smtClean="0"/>
              <a:t>Ideally </a:t>
            </a:r>
            <a:r>
              <a:rPr lang="en-US" sz="1600" dirty="0"/>
              <a:t>(</a:t>
            </a:r>
            <a:r>
              <a:rPr lang="en-US" sz="1600" dirty="0" err="1"/>
              <a:t>utopically</a:t>
            </a:r>
            <a:r>
              <a:rPr lang="en-US" sz="1600" dirty="0"/>
              <a:t>), only one rainfall process, in order to detect erroneous statistic characteristics. 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nb-NO" sz="1600" dirty="0" smtClean="0"/>
              <a:t>-In </a:t>
            </a:r>
            <a:r>
              <a:rPr lang="nb-NO" sz="1600" dirty="0" err="1" smtClean="0"/>
              <a:t>space</a:t>
            </a:r>
            <a:r>
              <a:rPr lang="nb-NO" sz="1600" dirty="0" smtClean="0"/>
              <a:t>: </a:t>
            </a:r>
            <a:r>
              <a:rPr lang="nb-NO" sz="1600" dirty="0" err="1" smtClean="0"/>
              <a:t>coastal</a:t>
            </a:r>
            <a:r>
              <a:rPr lang="nb-NO" sz="1600" dirty="0" smtClean="0"/>
              <a:t>, in </a:t>
            </a:r>
            <a:r>
              <a:rPr lang="nb-NO" sz="1600" dirty="0" err="1" smtClean="0"/>
              <a:t>the</a:t>
            </a:r>
            <a:r>
              <a:rPr lang="nb-NO" sz="1600" dirty="0" smtClean="0"/>
              <a:t> </a:t>
            </a:r>
            <a:r>
              <a:rPr lang="nb-NO" sz="1600" dirty="0" err="1" smtClean="0"/>
              <a:t>valley</a:t>
            </a:r>
            <a:r>
              <a:rPr lang="nb-NO" sz="1600" dirty="0" smtClean="0"/>
              <a:t>, </a:t>
            </a:r>
            <a:r>
              <a:rPr lang="nb-NO" sz="1600" dirty="0" err="1" smtClean="0"/>
              <a:t>orographic</a:t>
            </a:r>
            <a:r>
              <a:rPr lang="nb-NO" sz="1600" dirty="0" smtClean="0"/>
              <a:t>…</a:t>
            </a:r>
          </a:p>
          <a:p>
            <a:pPr marL="0" indent="0">
              <a:buNone/>
            </a:pPr>
            <a:r>
              <a:rPr lang="nb-NO" sz="1600" dirty="0" smtClean="0"/>
              <a:t>-In time: </a:t>
            </a:r>
            <a:r>
              <a:rPr lang="nb-NO" sz="1600" dirty="0" err="1" smtClean="0"/>
              <a:t>according</a:t>
            </a:r>
            <a:r>
              <a:rPr lang="nb-NO" sz="1600" dirty="0" smtClean="0"/>
              <a:t> to </a:t>
            </a:r>
            <a:r>
              <a:rPr lang="nb-NO" sz="1600" dirty="0" err="1" smtClean="0"/>
              <a:t>the</a:t>
            </a:r>
            <a:r>
              <a:rPr lang="nb-NO" sz="1600" dirty="0" smtClean="0"/>
              <a:t> </a:t>
            </a:r>
            <a:r>
              <a:rPr lang="nb-NO" sz="1600" dirty="0" err="1" smtClean="0"/>
              <a:t>atmospheric</a:t>
            </a:r>
            <a:r>
              <a:rPr lang="nb-NO" sz="1600" dirty="0" smtClean="0"/>
              <a:t> </a:t>
            </a:r>
            <a:r>
              <a:rPr lang="nb-NO" sz="1600" dirty="0" err="1" smtClean="0"/>
              <a:t>conditions</a:t>
            </a:r>
            <a:r>
              <a:rPr lang="nb-NO" sz="1600" dirty="0" smtClean="0"/>
              <a:t>: stratiform, </a:t>
            </a:r>
            <a:r>
              <a:rPr lang="nb-NO" sz="1600" dirty="0" err="1" smtClean="0"/>
              <a:t>convective</a:t>
            </a:r>
            <a:r>
              <a:rPr lang="nb-NO" sz="1600" dirty="0" smtClean="0"/>
              <a:t>,… (Using </a:t>
            </a:r>
            <a:r>
              <a:rPr lang="nb-NO" sz="1600" dirty="0" err="1" smtClean="0"/>
              <a:t>weather</a:t>
            </a:r>
            <a:r>
              <a:rPr lang="nb-NO" sz="1600" dirty="0" smtClean="0"/>
              <a:t> </a:t>
            </a:r>
            <a:r>
              <a:rPr lang="nb-NO" sz="1600" dirty="0" err="1" smtClean="0"/>
              <a:t>classification</a:t>
            </a:r>
            <a:r>
              <a:rPr lang="nb-NO" sz="1600" dirty="0" smtClean="0"/>
              <a:t>)</a:t>
            </a: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nb-NO" sz="2000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nb-NO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F9C0-AA93-4FB0-B807-9EE07A0F76D5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19400" y="4791670"/>
            <a:ext cx="152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i="1" dirty="0"/>
              <a:t>filled square: group 1</a:t>
            </a:r>
            <a:r>
              <a:rPr lang="en-US" sz="900" i="1" dirty="0" smtClean="0"/>
              <a:t>,</a:t>
            </a:r>
          </a:p>
          <a:p>
            <a:r>
              <a:rPr lang="en-US" sz="900" i="1" dirty="0" smtClean="0"/>
              <a:t>filled </a:t>
            </a:r>
            <a:r>
              <a:rPr lang="en-US" sz="900" i="1" dirty="0"/>
              <a:t>circle: group 2, </a:t>
            </a:r>
            <a:endParaRPr lang="en-US" sz="900" i="1" dirty="0" smtClean="0"/>
          </a:p>
          <a:p>
            <a:r>
              <a:rPr lang="en-US" sz="900" i="1" dirty="0" smtClean="0"/>
              <a:t>filled </a:t>
            </a:r>
            <a:r>
              <a:rPr lang="en-US" sz="900" i="1" dirty="0"/>
              <a:t>triangle: group 3, </a:t>
            </a:r>
            <a:endParaRPr lang="en-US" sz="900" i="1" dirty="0" smtClean="0"/>
          </a:p>
          <a:p>
            <a:r>
              <a:rPr lang="en-US" sz="900" i="1" dirty="0" smtClean="0"/>
              <a:t>empty </a:t>
            </a:r>
            <a:r>
              <a:rPr lang="en-US" sz="900" i="1" dirty="0"/>
              <a:t>circle: group 4, </a:t>
            </a:r>
            <a:endParaRPr lang="en-US" sz="900" i="1" dirty="0" smtClean="0"/>
          </a:p>
          <a:p>
            <a:r>
              <a:rPr lang="en-US" sz="900" i="1" dirty="0" smtClean="0"/>
              <a:t>empty </a:t>
            </a:r>
            <a:r>
              <a:rPr lang="en-US" sz="900" i="1" dirty="0"/>
              <a:t>square: group </a:t>
            </a:r>
            <a:r>
              <a:rPr lang="en-US" sz="900" i="1" dirty="0" smtClean="0"/>
              <a:t>5, </a:t>
            </a:r>
          </a:p>
          <a:p>
            <a:r>
              <a:rPr lang="en-US" sz="900" i="1" dirty="0" smtClean="0"/>
              <a:t>empty triangle: group6</a:t>
            </a:r>
            <a:endParaRPr lang="en-US" sz="9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27667"/>
              </p:ext>
            </p:extLst>
          </p:nvPr>
        </p:nvGraphicFramePr>
        <p:xfrm>
          <a:off x="4114800" y="4791670"/>
          <a:ext cx="4876800" cy="1874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5600"/>
                <a:gridCol w="1981200"/>
              </a:tblGrid>
              <a:tr h="1708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0391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Group	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Nzr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03910" algn="l"/>
                        </a:tabLs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Rainfall indicator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8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0391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	p-value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significance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level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03910" algn="l"/>
                        </a:tabLs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p-value			significance level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8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1:	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-	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2:	0.2206537	&lt;80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0.9038534	&lt;10%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3:	0.9584924	&lt;5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0.9707996	&lt;5%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63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4:	0.9998181	&lt;1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0.9998788	&lt;1%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5:	0.9999984	&lt;1%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	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&lt;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6: 	0.9998812	&lt;1%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0.9997923	&lt;1%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05400" y="4572000"/>
            <a:ext cx="19078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 err="1" smtClean="0"/>
              <a:t>Levene</a:t>
            </a:r>
            <a:r>
              <a:rPr lang="nb-NO" sz="1100" dirty="0" smtClean="0"/>
              <a:t> test: </a:t>
            </a:r>
            <a:r>
              <a:rPr lang="nb-NO" sz="1100" dirty="0" err="1" smtClean="0"/>
              <a:t>homoscedasticity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3291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809</Words>
  <Application>Microsoft Office PowerPoint</Application>
  <PresentationFormat>On-screen Show (4:3)</PresentationFormat>
  <Paragraphs>200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Kvalobs QC2d3:  spatial control  (at the observation time resolution)</vt:lpstr>
      <vt:lpstr>Plan of Qc2</vt:lpstr>
      <vt:lpstr>Case studies</vt:lpstr>
      <vt:lpstr>Spatial control: highlighting spatial anomalies </vt:lpstr>
      <vt:lpstr>Two kinds of spatial control:  climatologic, «at each time step» </vt:lpstr>
      <vt:lpstr>Climatologic spatial control</vt:lpstr>
      <vt:lpstr>Climatologic spatial control</vt:lpstr>
      <vt:lpstr>Climatologic spatial control</vt:lpstr>
      <vt:lpstr>Climatologic spatial control</vt:lpstr>
      <vt:lpstr>Climatologic spatial control</vt:lpstr>
      <vt:lpstr>Climatologic spatial control</vt:lpstr>
      <vt:lpstr>«At each time step» spatial control</vt:lpstr>
      <vt:lpstr>«At each time step» spatial control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Kvalobs QC2d3:  spatial control  (at the observation time resolution)</dc:title>
  <dc:creator>Jean-Marie Lepioufle</dc:creator>
  <cp:lastModifiedBy>Jean-Marie Lepioufle</cp:lastModifiedBy>
  <cp:revision>40</cp:revision>
  <dcterms:created xsi:type="dcterms:W3CDTF">2011-11-29T10:51:54Z</dcterms:created>
  <dcterms:modified xsi:type="dcterms:W3CDTF">2011-11-30T13:18:29Z</dcterms:modified>
</cp:coreProperties>
</file>