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47" r:id="rId3"/>
    <p:sldId id="299" r:id="rId4"/>
    <p:sldId id="320" r:id="rId5"/>
    <p:sldId id="331" r:id="rId6"/>
    <p:sldId id="321" r:id="rId7"/>
    <p:sldId id="337" r:id="rId8"/>
    <p:sldId id="322" r:id="rId9"/>
    <p:sldId id="324" r:id="rId10"/>
    <p:sldId id="338" r:id="rId11"/>
    <p:sldId id="327" r:id="rId12"/>
    <p:sldId id="328" r:id="rId13"/>
    <p:sldId id="343" r:id="rId14"/>
    <p:sldId id="345" r:id="rId15"/>
    <p:sldId id="346" r:id="rId16"/>
    <p:sldId id="326" r:id="rId17"/>
    <p:sldId id="332" r:id="rId18"/>
    <p:sldId id="334" r:id="rId19"/>
    <p:sldId id="335" r:id="rId20"/>
    <p:sldId id="340" r:id="rId21"/>
    <p:sldId id="339" r:id="rId22"/>
    <p:sldId id="342" r:id="rId23"/>
    <p:sldId id="341" r:id="rId24"/>
  </p:sldIdLst>
  <p:sldSz cx="9145588" cy="6859588"/>
  <p:notesSz cx="6797675" cy="9874250"/>
  <p:custDataLst>
    <p:tags r:id="rId27"/>
  </p:custDataLst>
  <p:defaultTextStyle>
    <a:defPPr>
      <a:defRPr lang="nb-NO"/>
    </a:defPPr>
    <a:lvl1pPr marL="0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7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3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1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47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34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21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08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94" algn="l" defTabSz="9143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35"/>
    <a:srgbClr val="E8690A"/>
    <a:srgbClr val="E78E0B"/>
    <a:srgbClr val="F49914"/>
    <a:srgbClr val="160AB6"/>
    <a:srgbClr val="EEB500"/>
    <a:srgbClr val="F707FD"/>
    <a:srgbClr val="8E0000"/>
    <a:srgbClr val="576C22"/>
    <a:srgbClr val="009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 autoAdjust="0"/>
    <p:restoredTop sz="94694" autoAdjust="0"/>
  </p:normalViewPr>
  <p:slideViewPr>
    <p:cSldViewPr snapToObjects="1">
      <p:cViewPr>
        <p:scale>
          <a:sx n="82" d="100"/>
          <a:sy n="82" d="100"/>
        </p:scale>
        <p:origin x="917" y="91"/>
      </p:cViewPr>
      <p:guideLst>
        <p:guide orient="horz" pos="2161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992B6-3C7C-4110-9DA8-5CDF646D661E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8955"/>
            <a:ext cx="294618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99" y="9378955"/>
            <a:ext cx="294618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A3E8E-7606-4BF5-ACD1-67B12B8C1A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93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1504C-4575-47C1-BB77-F1659E0C11FB}" type="datetimeFigureOut">
              <a:rPr lang="nb-NO" smtClean="0"/>
              <a:pPr/>
              <a:t>08.03.2018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4AF40-869B-4CF5-B287-6DC45E68710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599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21503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43006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64509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86012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607515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9018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50521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72024" algn="l" defTabSz="64300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56060581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9" name="Rektangel 8"/>
          <p:cNvSpPr/>
          <p:nvPr userDrawn="1"/>
        </p:nvSpPr>
        <p:spPr>
          <a:xfrm>
            <a:off x="448167" y="2858800"/>
            <a:ext cx="8254340" cy="35576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3" y="3656991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154"/>
            <a:ext cx="7433910" cy="323165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ADEE4"/>
                </a:solidFill>
                <a:latin typeface="+mj-lt"/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27" y="5778943"/>
            <a:ext cx="7447286" cy="215444"/>
          </a:xfrm>
        </p:spPr>
        <p:txBody>
          <a:bodyPr/>
          <a:lstStyle>
            <a:lvl1pPr>
              <a:defRPr sz="1400">
                <a:solidFill>
                  <a:srgbClr val="74C4D7"/>
                </a:solidFill>
              </a:defRPr>
            </a:lvl1pPr>
          </a:lstStyle>
          <a:p>
            <a:fld id="{1554527A-240D-4A5B-A0B1-F53EFE7142BD}" type="datetime1">
              <a:rPr lang="nb-NO" smtClean="0"/>
              <a:t>08.03.2018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4098" cy="23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2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8" name="Rektangel 7"/>
          <p:cNvSpPr/>
          <p:nvPr userDrawn="1"/>
        </p:nvSpPr>
        <p:spPr>
          <a:xfrm>
            <a:off x="455761" y="430466"/>
            <a:ext cx="8254340" cy="5986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3" y="3092894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50"/>
            <a:ext cx="7433910" cy="323165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0090A8"/>
                </a:solidFill>
                <a:latin typeface="+mn-lt"/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2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1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6198559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00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5"/>
            <a:ext cx="1584176" cy="2400645"/>
          </a:xfrm>
          <a:prstGeom prst="rect">
            <a:avLst/>
          </a:prstGeom>
          <a:solidFill>
            <a:schemeClr val="bg2"/>
          </a:solidFill>
        </p:spPr>
        <p:txBody>
          <a:bodyPr wrap="square" lIns="91429" tIns="45714" rIns="91429" bIns="45714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3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34958180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4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5"/>
            <a:ext cx="1584176" cy="2400645"/>
          </a:xfrm>
          <a:prstGeom prst="rect">
            <a:avLst/>
          </a:prstGeom>
          <a:solidFill>
            <a:schemeClr val="bg2"/>
          </a:solidFill>
        </p:spPr>
        <p:txBody>
          <a:bodyPr wrap="square" lIns="91429" tIns="45714" rIns="91429" bIns="45714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33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3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3307410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8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5"/>
            <a:ext cx="1584176" cy="2400645"/>
          </a:xfrm>
          <a:prstGeom prst="rect">
            <a:avLst/>
          </a:prstGeom>
          <a:solidFill>
            <a:schemeClr val="bg2"/>
          </a:solidFill>
        </p:spPr>
        <p:txBody>
          <a:bodyPr wrap="square" lIns="91429" tIns="45714" rIns="91429" bIns="45714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06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dragsholder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2932647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86206" y="3074789"/>
            <a:ext cx="7373201" cy="569387"/>
          </a:xfrm>
        </p:spPr>
        <p:txBody>
          <a:bodyPr/>
          <a:lstStyle>
            <a:lvl1pPr>
              <a:defRPr>
                <a:solidFill>
                  <a:srgbClr val="BADEE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69452" y="3719037"/>
            <a:ext cx="5989955" cy="323165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  <a:latin typeface="+mn-lt"/>
              </a:defRPr>
            </a:lvl1pPr>
            <a:lvl2pPr marL="457110" indent="0">
              <a:buNone/>
              <a:defRPr>
                <a:solidFill>
                  <a:srgbClr val="BADEE4"/>
                </a:solidFill>
              </a:defRPr>
            </a:lvl2pPr>
            <a:lvl3pPr marL="914222" indent="0">
              <a:buNone/>
              <a:defRPr>
                <a:solidFill>
                  <a:srgbClr val="BADEE4"/>
                </a:solidFill>
              </a:defRPr>
            </a:lvl3pPr>
            <a:lvl4pPr marL="1371332" indent="0">
              <a:buNone/>
              <a:defRPr>
                <a:solidFill>
                  <a:srgbClr val="BADEE4"/>
                </a:solidFill>
              </a:defRPr>
            </a:lvl4pPr>
            <a:lvl5pPr marL="1828441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smtClean="0"/>
              <a:t>Telephone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272708" y="4046347"/>
            <a:ext cx="5986696" cy="323165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  <a:latin typeface="+mn-lt"/>
              </a:defRPr>
            </a:lvl1pPr>
            <a:lvl2pPr marL="457110" indent="0">
              <a:buNone/>
              <a:defRPr>
                <a:solidFill>
                  <a:srgbClr val="BADEE4"/>
                </a:solidFill>
              </a:defRPr>
            </a:lvl2pPr>
            <a:lvl3pPr marL="914222" indent="0">
              <a:buNone/>
              <a:defRPr>
                <a:solidFill>
                  <a:srgbClr val="BADEE4"/>
                </a:solidFill>
              </a:defRPr>
            </a:lvl3pPr>
            <a:lvl4pPr marL="1371332" indent="0">
              <a:buNone/>
              <a:defRPr>
                <a:solidFill>
                  <a:srgbClr val="BADEE4"/>
                </a:solidFill>
              </a:defRPr>
            </a:lvl4pPr>
            <a:lvl5pPr marL="1828441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smtClean="0"/>
              <a:t>E-mail</a:t>
            </a:r>
          </a:p>
        </p:txBody>
      </p:sp>
      <p:sp>
        <p:nvSpPr>
          <p:cNvPr id="13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2269452" y="4373403"/>
            <a:ext cx="5989955" cy="323165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  <a:latin typeface="+mn-lt"/>
              </a:defRPr>
            </a:lvl1pPr>
            <a:lvl2pPr marL="457110" indent="0">
              <a:buNone/>
              <a:defRPr>
                <a:solidFill>
                  <a:srgbClr val="BADEE4"/>
                </a:solidFill>
              </a:defRPr>
            </a:lvl2pPr>
            <a:lvl3pPr marL="914222" indent="0">
              <a:buNone/>
              <a:defRPr>
                <a:solidFill>
                  <a:srgbClr val="BADEE4"/>
                </a:solidFill>
              </a:defRPr>
            </a:lvl3pPr>
            <a:lvl4pPr marL="1371332" indent="0">
              <a:buNone/>
              <a:defRPr>
                <a:solidFill>
                  <a:srgbClr val="BADEE4"/>
                </a:solidFill>
              </a:defRPr>
            </a:lvl4pPr>
            <a:lvl5pPr marL="1828441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err="1" smtClean="0"/>
              <a:t>Twitter</a:t>
            </a:r>
            <a:endParaRPr lang="nb-NO" dirty="0" smtClean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89435" cy="2444294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15" hasCustomPrompt="1"/>
          </p:nvPr>
        </p:nvSpPr>
        <p:spPr>
          <a:xfrm>
            <a:off x="886204" y="3719034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  <a:latin typeface="+mn-lt"/>
              </a:defRPr>
            </a:lvl1pPr>
          </a:lstStyle>
          <a:p>
            <a:r>
              <a:rPr lang="nb-NO" dirty="0" smtClean="0">
                <a:solidFill>
                  <a:srgbClr val="BADEE4"/>
                </a:solidFill>
              </a:rPr>
              <a:t>T.</a:t>
            </a:r>
            <a:endParaRPr lang="nb-NO" dirty="0"/>
          </a:p>
        </p:txBody>
      </p:sp>
      <p:sp>
        <p:nvSpPr>
          <p:cNvPr id="20" name="Plassholder f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886204" y="4061065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  <a:latin typeface="+mn-lt"/>
              </a:defRPr>
            </a:lvl1pPr>
          </a:lstStyle>
          <a:p>
            <a:r>
              <a:rPr lang="nb-NO" dirty="0" smtClean="0">
                <a:solidFill>
                  <a:srgbClr val="BADEE4"/>
                </a:solidFill>
              </a:rPr>
              <a:t>E.</a:t>
            </a:r>
            <a:endParaRPr lang="nb-NO" dirty="0"/>
          </a:p>
        </p:txBody>
      </p:sp>
      <p:sp>
        <p:nvSpPr>
          <p:cNvPr id="21" name="Plassholder for tekst 5"/>
          <p:cNvSpPr>
            <a:spLocks noGrp="1"/>
          </p:cNvSpPr>
          <p:nvPr>
            <p:ph type="body" sz="quarter" idx="17" hasCustomPrompt="1"/>
          </p:nvPr>
        </p:nvSpPr>
        <p:spPr>
          <a:xfrm>
            <a:off x="886204" y="4394542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  <a:latin typeface="+mn-lt"/>
              </a:defRPr>
            </a:lvl1pPr>
          </a:lstStyle>
          <a:p>
            <a:r>
              <a:rPr lang="nb-NO" dirty="0" err="1" smtClean="0">
                <a:solidFill>
                  <a:srgbClr val="BADEE4"/>
                </a:solidFill>
              </a:rPr>
              <a:t>Twitter</a:t>
            </a:r>
            <a:r>
              <a:rPr lang="nb-NO" dirty="0" smtClean="0">
                <a:solidFill>
                  <a:srgbClr val="BADEE4"/>
                </a:solidFill>
              </a:rPr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121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s/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3265696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4910" cy="37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5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mal med bil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6429095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3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448167" y="2858800"/>
            <a:ext cx="8254340" cy="355767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3" y="3658062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742"/>
            <a:ext cx="7433910" cy="323165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30" y="5778943"/>
            <a:ext cx="7447285" cy="215444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D893B68F-0C90-4241-8B49-8E114EC00237}" type="datetime1">
              <a:rPr lang="nb-NO" smtClean="0"/>
              <a:t>08.03.2018</a:t>
            </a:fld>
            <a:endParaRPr lang="nb-NO" dirty="0"/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728440" y="5"/>
            <a:ext cx="1584176" cy="2400645"/>
          </a:xfrm>
          <a:prstGeom prst="rect">
            <a:avLst/>
          </a:prstGeom>
          <a:solidFill>
            <a:schemeClr val="bg2"/>
          </a:solidFill>
        </p:spPr>
        <p:txBody>
          <a:bodyPr wrap="square" lIns="91429" tIns="45714" rIns="91429" bIns="45714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07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mal med bilde #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783791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76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448167" y="2858800"/>
            <a:ext cx="8254340" cy="355767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3" y="3658062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742"/>
            <a:ext cx="7433910" cy="323165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6"/>
                </a:solidFill>
                <a:latin typeface="+mj-lt"/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30" y="5778943"/>
            <a:ext cx="7447285" cy="215444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70F6C84E-E8E0-4E06-BCE7-4BD93F9F6871}" type="datetime1">
              <a:rPr lang="nb-NO" smtClean="0"/>
              <a:t>08.03.2018</a:t>
            </a:fld>
            <a:endParaRPr lang="nb-NO" dirty="0"/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728440" y="5"/>
            <a:ext cx="1584176" cy="2400645"/>
          </a:xfrm>
          <a:prstGeom prst="rect">
            <a:avLst/>
          </a:prstGeom>
          <a:solidFill>
            <a:schemeClr val="bg2"/>
          </a:solidFill>
        </p:spPr>
        <p:txBody>
          <a:bodyPr wrap="square" lIns="91429" tIns="45714" rIns="91429" bIns="45714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402" indent="-171402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402" indent="-171402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9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3048362"/>
              </p:ext>
            </p:extLst>
          </p:nvPr>
        </p:nvGraphicFramePr>
        <p:xfrm>
          <a:off x="1588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94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52D60-3E93-496F-90E6-8424D7BA2E2F}" type="datetime1">
              <a:rPr lang="nb-NO" smtClean="0"/>
              <a:t>08.03.2018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NORTRIP </a:t>
            </a:r>
            <a:r>
              <a:rPr lang="nb-NO" dirty="0" err="1" smtClean="0"/>
              <a:t>meeting</a:t>
            </a:r>
            <a:r>
              <a:rPr lang="nb-NO" dirty="0" smtClean="0"/>
              <a:t> Copenhagen 6 May 2015</a:t>
            </a:r>
            <a:endParaRPr lang="nb-NO" dirty="0"/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103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227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 med logo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7CAC-20AD-457C-B288-93CDBAF71F6D}" type="datetime1">
              <a:rPr lang="nb-NO" smtClean="0"/>
              <a:t>08.03.2018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NORTRIP </a:t>
            </a:r>
            <a:r>
              <a:rPr lang="nb-NO" dirty="0" err="1" smtClean="0"/>
              <a:t>meeting</a:t>
            </a:r>
            <a:r>
              <a:rPr lang="nb-NO" dirty="0" smtClean="0"/>
              <a:t> Copenhagen 6 May 2015</a:t>
            </a:r>
            <a:endParaRPr lang="nb-NO" dirty="0"/>
          </a:p>
        </p:txBody>
      </p:sp>
      <p:sp>
        <p:nvSpPr>
          <p:cNvPr id="7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103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85" y="6024510"/>
            <a:ext cx="2298002" cy="8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57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8BA32-9480-4B20-9A1A-713AD612A7B1}" type="datetime1">
              <a:rPr lang="nb-NO" smtClean="0"/>
              <a:t>08.03.2018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NORTRIP </a:t>
            </a:r>
            <a:r>
              <a:rPr lang="nb-NO" dirty="0" err="1" smtClean="0"/>
              <a:t>meeting</a:t>
            </a:r>
            <a:r>
              <a:rPr lang="nb-NO" dirty="0" smtClean="0"/>
              <a:t> Copenhagen 6 May 2015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886203" y="1600575"/>
            <a:ext cx="3594999" cy="45270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4664407" y="1600575"/>
            <a:ext cx="3594999" cy="45270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7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103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5390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D0EF-3DC7-4AB2-B7E8-4B5C938D8AC8}" type="datetime1">
              <a:rPr lang="nb-NO" smtClean="0"/>
              <a:t>08.03.2018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NORTRIP </a:t>
            </a:r>
            <a:r>
              <a:rPr lang="nb-NO" dirty="0" err="1" smtClean="0"/>
              <a:t>meeting</a:t>
            </a:r>
            <a:r>
              <a:rPr lang="nb-NO" dirty="0" smtClean="0"/>
              <a:t> Copenhagen 6 May 2015</a:t>
            </a:r>
            <a:endParaRPr lang="nb-NO" dirty="0"/>
          </a:p>
        </p:txBody>
      </p:sp>
      <p:sp>
        <p:nvSpPr>
          <p:cNvPr id="5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103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753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88897252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8" name="Rektangel 7"/>
          <p:cNvSpPr/>
          <p:nvPr userDrawn="1"/>
        </p:nvSpPr>
        <p:spPr>
          <a:xfrm>
            <a:off x="455761" y="430466"/>
            <a:ext cx="8254340" cy="5986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3" y="3092894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50"/>
            <a:ext cx="7433910" cy="323165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ADEE4"/>
                </a:solidFill>
                <a:latin typeface="+mn-lt"/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7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9788919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8" name="Rektangel 7"/>
          <p:cNvSpPr/>
          <p:nvPr userDrawn="1"/>
        </p:nvSpPr>
        <p:spPr>
          <a:xfrm>
            <a:off x="455761" y="430466"/>
            <a:ext cx="8254340" cy="5986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3" y="3092894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50"/>
            <a:ext cx="7433910" cy="323165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9DABB"/>
                </a:solidFill>
                <a:latin typeface="+mn-lt"/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1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3575351379"/>
              </p:ext>
            </p:extLst>
          </p:nvPr>
        </p:nvGraphicFramePr>
        <p:xfrm>
          <a:off x="1588" y="159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5" name="think-cell Slide" r:id="rId19" imgW="6350000" imgH="6350000" progId="">
                  <p:embed/>
                </p:oleObj>
              </mc:Choice>
              <mc:Fallback>
                <p:oleObj name="think-cell Slide" r:id="rId19" imgW="6350000" imgH="635000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94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/>
          <p:cNvSpPr/>
          <p:nvPr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4" tIns="32146" rIns="64294" bIns="32146" spcCol="0" rtlCol="0" anchor="ctr"/>
          <a:lstStyle/>
          <a:p>
            <a:pPr algn="ctr"/>
            <a:endParaRPr lang="nb-NO" sz="1800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86206" y="507707"/>
            <a:ext cx="7373201" cy="56938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86206" y="1600575"/>
            <a:ext cx="7373201" cy="45270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86203" y="6478875"/>
            <a:ext cx="133183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B9547B90-679B-41AE-93C5-79EDE881E7D0}" type="datetime1">
              <a:rPr lang="nb-NO" smtClean="0"/>
              <a:t>08.03.2018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218038" y="6478875"/>
            <a:ext cx="422696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Bunntekst</a:t>
            </a:r>
            <a:endParaRPr lang="nb-NO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6012954" y="6474718"/>
            <a:ext cx="224645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800" b="1" dirty="0" smtClean="0"/>
              <a:t>Norwegian Meteorological Institute</a:t>
            </a:r>
            <a:endParaRPr lang="nb-NO" sz="800" b="1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103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423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7" r:id="rId3"/>
    <p:sldLayoutId id="2147483650" r:id="rId4"/>
    <p:sldLayoutId id="2147483663" r:id="rId5"/>
    <p:sldLayoutId id="2147483652" r:id="rId6"/>
    <p:sldLayoutId id="2147483654" r:id="rId7"/>
    <p:sldLayoutId id="2147483651" r:id="rId8"/>
    <p:sldLayoutId id="2147483660" r:id="rId9"/>
    <p:sldLayoutId id="2147483661" r:id="rId10"/>
    <p:sldLayoutId id="2147483662" r:id="rId11"/>
    <p:sldLayoutId id="2147483665" r:id="rId12"/>
    <p:sldLayoutId id="2147483666" r:id="rId13"/>
    <p:sldLayoutId id="2147483664" r:id="rId14"/>
    <p:sldLayoutId id="2147483658" r:id="rId15"/>
  </p:sldLayoutIdLst>
  <p:hf hdr="0"/>
  <p:txStyles>
    <p:titleStyle>
      <a:lvl1pPr algn="l" defTabSz="914221" rtl="0" eaLnBrk="1" latinLnBrk="0" hangingPunct="1">
        <a:spcBef>
          <a:spcPct val="0"/>
        </a:spcBef>
        <a:buNone/>
        <a:defRPr sz="3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6373" indent="-186373" algn="l" defTabSz="914221" rtl="0" eaLnBrk="1" latinLnBrk="0" hangingPunct="1">
        <a:spcBef>
          <a:spcPct val="20000"/>
        </a:spcBef>
        <a:buSzPct val="10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804" indent="-285694" algn="l" defTabSz="914221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2777" indent="-228555" algn="l" defTabSz="914221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599887" indent="-228555" algn="l" defTabSz="914221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6997" indent="-228555" algn="l" defTabSz="914221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107" indent="-228555" algn="l" defTabSz="9142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20" indent="-228555" algn="l" defTabSz="9142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31" indent="-228555" algn="l" defTabSz="9142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40" indent="-228555" algn="l" defTabSz="9142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1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2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3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65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5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4" algn="l" defTabSz="9142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6207" y="3089786"/>
            <a:ext cx="7433909" cy="1708160"/>
          </a:xfrm>
        </p:spPr>
        <p:txBody>
          <a:bodyPr/>
          <a:lstStyle/>
          <a:p>
            <a:r>
              <a:rPr lang="en-GB" dirty="0" smtClean="0"/>
              <a:t>Downscaling of the EMEP model using </a:t>
            </a:r>
            <a:r>
              <a:rPr lang="en-GB" i="1" dirty="0" err="1" smtClean="0"/>
              <a:t>u</a:t>
            </a:r>
            <a:r>
              <a:rPr lang="en-GB" dirty="0" err="1" smtClean="0"/>
              <a:t>EMEP</a:t>
            </a:r>
            <a:r>
              <a:rPr lang="en-GB" dirty="0" smtClean="0"/>
              <a:t>: </a:t>
            </a:r>
            <a:r>
              <a:rPr lang="en-GB" dirty="0"/>
              <a:t>where scales meet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6202" y="5087723"/>
            <a:ext cx="7433910" cy="646331"/>
          </a:xfrm>
        </p:spPr>
        <p:txBody>
          <a:bodyPr/>
          <a:lstStyle/>
          <a:p>
            <a:r>
              <a:rPr lang="en-GB" dirty="0" smtClean="0"/>
              <a:t>Bruce Rolstad Denby, Peter Wind, Hilde </a:t>
            </a:r>
            <a:r>
              <a:rPr lang="en-GB" dirty="0" err="1" smtClean="0"/>
              <a:t>Fagerli</a:t>
            </a:r>
            <a:r>
              <a:rPr lang="en-GB" dirty="0" smtClean="0"/>
              <a:t>, </a:t>
            </a:r>
            <a:r>
              <a:rPr lang="en-GB" dirty="0"/>
              <a:t>Michael Gauss, </a:t>
            </a:r>
            <a:r>
              <a:rPr lang="en-GB" dirty="0" err="1"/>
              <a:t>Matthieu</a:t>
            </a:r>
            <a:r>
              <a:rPr lang="en-GB" dirty="0"/>
              <a:t> </a:t>
            </a:r>
            <a:r>
              <a:rPr lang="en-GB" dirty="0" err="1"/>
              <a:t>Pommier</a:t>
            </a:r>
            <a:r>
              <a:rPr lang="en-GB" dirty="0"/>
              <a:t>, </a:t>
            </a:r>
            <a:r>
              <a:rPr lang="en-GB" dirty="0" smtClean="0"/>
              <a:t>Erik </a:t>
            </a:r>
            <a:r>
              <a:rPr lang="en-GB" dirty="0"/>
              <a:t>van der </a:t>
            </a:r>
            <a:r>
              <a:rPr lang="en-GB" dirty="0" err="1"/>
              <a:t>Swaluw</a:t>
            </a:r>
            <a:r>
              <a:rPr lang="en-GB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527A-240D-4A5B-A0B1-F53EFE7142BD}" type="datetime1">
              <a:rPr lang="nb-NO" smtClean="0"/>
              <a:t>11.03.2018</a:t>
            </a:fld>
            <a:endParaRPr lang="nb-NO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95" y="1355244"/>
            <a:ext cx="2284155" cy="84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32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/>
              <a:t>Downscaling </a:t>
            </a:r>
            <a:r>
              <a:rPr lang="en-GB" sz="2800" i="1" dirty="0"/>
              <a:t>ds-</a:t>
            </a:r>
            <a:r>
              <a:rPr lang="en-GB" sz="2800" i="1" dirty="0" err="1"/>
              <a:t>u</a:t>
            </a:r>
            <a:r>
              <a:rPr lang="en-GB" sz="2800" dirty="0" err="1"/>
              <a:t>EMEP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4"/>
            <a:ext cx="7647029" cy="4824536"/>
          </a:xfrm>
        </p:spPr>
        <p:txBody>
          <a:bodyPr>
            <a:normAutofit fontScale="92500"/>
          </a:bodyPr>
          <a:lstStyle/>
          <a:p>
            <a:r>
              <a:rPr lang="en-GB" sz="2400" dirty="0"/>
              <a:t>Standard Gaussian models are applied on either annual mean or hourly data to disperse sub-grid emissions or proxy data </a:t>
            </a:r>
          </a:p>
          <a:p>
            <a:r>
              <a:rPr lang="en-GB" sz="2400" dirty="0"/>
              <a:t>These are then used to either </a:t>
            </a:r>
            <a:r>
              <a:rPr lang="en-GB" sz="2400" b="1" dirty="0"/>
              <a:t>replace</a:t>
            </a:r>
            <a:r>
              <a:rPr lang="en-GB" sz="2400" dirty="0"/>
              <a:t> the calculated </a:t>
            </a:r>
            <a:r>
              <a:rPr lang="en-GB" sz="2400" i="1" dirty="0"/>
              <a:t>ls-</a:t>
            </a:r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r>
              <a:rPr lang="en-GB" sz="2400" dirty="0"/>
              <a:t> concentration or to </a:t>
            </a:r>
            <a:r>
              <a:rPr lang="en-GB" sz="2400" b="1" dirty="0"/>
              <a:t>redistribute</a:t>
            </a:r>
            <a:r>
              <a:rPr lang="en-GB" sz="2400" dirty="0"/>
              <a:t> it</a:t>
            </a:r>
          </a:p>
          <a:p>
            <a:r>
              <a:rPr lang="en-GB" sz="2400" dirty="0"/>
              <a:t>Three examples will be shown:</a:t>
            </a:r>
          </a:p>
          <a:p>
            <a:pPr marL="914272" lvl="1" indent="-457162">
              <a:buFont typeface="+mj-lt"/>
              <a:buAutoNum type="arabicPeriod"/>
            </a:pPr>
            <a:r>
              <a:rPr lang="en-GB" sz="1899" dirty="0"/>
              <a:t>The sub-grid Gaussian dispersion is volume integrated over the EMEP grid and the </a:t>
            </a:r>
            <a:r>
              <a:rPr lang="en-GB" sz="1899" dirty="0" smtClean="0"/>
              <a:t>sub-grid concentrations are normalised and </a:t>
            </a:r>
            <a:r>
              <a:rPr lang="en-GB" sz="1899" b="1" dirty="0" smtClean="0"/>
              <a:t>redistributed</a:t>
            </a:r>
            <a:r>
              <a:rPr lang="en-GB" sz="1899" dirty="0" smtClean="0"/>
              <a:t> </a:t>
            </a:r>
            <a:r>
              <a:rPr lang="en-GB" sz="1899" dirty="0"/>
              <a:t>at surface level (preserves volume average grid concentration)</a:t>
            </a:r>
          </a:p>
          <a:p>
            <a:pPr marL="914272" lvl="1" indent="-457162">
              <a:buFont typeface="+mj-lt"/>
              <a:buAutoNum type="arabicPeriod"/>
            </a:pPr>
            <a:r>
              <a:rPr lang="en-GB" sz="1899" dirty="0"/>
              <a:t>The EMEP gridded </a:t>
            </a:r>
            <a:r>
              <a:rPr lang="en-GB" sz="1899" b="1" dirty="0"/>
              <a:t>emissions are redistributed </a:t>
            </a:r>
            <a:r>
              <a:rPr lang="en-GB" sz="1899" dirty="0"/>
              <a:t>over the sub-grid emission data and the sub-grid </a:t>
            </a:r>
            <a:r>
              <a:rPr lang="en-GB" sz="1899" b="1" dirty="0"/>
              <a:t>dispersion replaces </a:t>
            </a:r>
            <a:r>
              <a:rPr lang="en-GB" sz="1899" dirty="0"/>
              <a:t>the EMEP local source contribution (preserves volume average grid concentration only if dispersion </a:t>
            </a:r>
            <a:r>
              <a:rPr lang="en-GB" sz="1899" dirty="0" smtClean="0"/>
              <a:t>and advection is </a:t>
            </a:r>
            <a:r>
              <a:rPr lang="en-GB" sz="1899" dirty="0"/>
              <a:t>the same)</a:t>
            </a:r>
          </a:p>
          <a:p>
            <a:pPr marL="914272" lvl="1" indent="-457162">
              <a:buFont typeface="+mj-lt"/>
              <a:buAutoNum type="arabicPeriod"/>
            </a:pPr>
            <a:r>
              <a:rPr lang="en-GB" sz="1899" b="1" dirty="0"/>
              <a:t>Independent </a:t>
            </a:r>
            <a:r>
              <a:rPr lang="en-GB" sz="1899" b="1" dirty="0" smtClean="0"/>
              <a:t>emissions </a:t>
            </a:r>
            <a:r>
              <a:rPr lang="en-GB" sz="1899" dirty="0" smtClean="0"/>
              <a:t>are used </a:t>
            </a:r>
            <a:r>
              <a:rPr lang="en-GB" sz="1899" dirty="0"/>
              <a:t>and the sub-grid </a:t>
            </a:r>
            <a:r>
              <a:rPr lang="en-GB" sz="1899" b="1" dirty="0"/>
              <a:t>dispersion replaces </a:t>
            </a:r>
            <a:r>
              <a:rPr lang="en-GB" sz="1899" dirty="0"/>
              <a:t>the EMEP local source contribution (does not preserve volume average grid concentrations)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59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9263"/>
          <a:stretch/>
        </p:blipFill>
        <p:spPr>
          <a:xfrm>
            <a:off x="4606248" y="1292188"/>
            <a:ext cx="3808126" cy="2588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8847"/>
          <a:stretch/>
        </p:blipFill>
        <p:spPr>
          <a:xfrm>
            <a:off x="454430" y="1305953"/>
            <a:ext cx="3808126" cy="2600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66658" y="1053532"/>
            <a:ext cx="187834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rgbClr val="0070C0"/>
                </a:solidFill>
              </a:rPr>
              <a:t>1. </a:t>
            </a:r>
            <a:r>
              <a:rPr lang="nb-NO" sz="1600" dirty="0" err="1">
                <a:solidFill>
                  <a:srgbClr val="0070C0"/>
                </a:solidFill>
              </a:rPr>
              <a:t>Redistribution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dirty="0" err="1">
                <a:solidFill>
                  <a:srgbClr val="0070C0"/>
                </a:solidFill>
              </a:rPr>
              <a:t>of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i="1" dirty="0" err="1">
                <a:solidFill>
                  <a:srgbClr val="0070C0"/>
                </a:solidFill>
              </a:rPr>
              <a:t>ls-u</a:t>
            </a:r>
            <a:r>
              <a:rPr lang="nb-NO" sz="1600" dirty="0" err="1">
                <a:solidFill>
                  <a:srgbClr val="0070C0"/>
                </a:solidFill>
              </a:rPr>
              <a:t>EMEP</a:t>
            </a:r>
            <a:r>
              <a:rPr lang="nb-NO" sz="1600" dirty="0">
                <a:solidFill>
                  <a:srgbClr val="0070C0"/>
                </a:solidFill>
              </a:rPr>
              <a:t> (100 m)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330" y="1070255"/>
            <a:ext cx="225512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rgbClr val="0070C0"/>
                </a:solidFill>
              </a:rPr>
              <a:t>EMEP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nb-NO" sz="1600" dirty="0">
                <a:solidFill>
                  <a:srgbClr val="0070C0"/>
                </a:solidFill>
              </a:rPr>
              <a:t>NO</a:t>
            </a:r>
            <a:r>
              <a:rPr lang="nb-NO" sz="1600" baseline="-25000" dirty="0">
                <a:solidFill>
                  <a:srgbClr val="0070C0"/>
                </a:solidFill>
              </a:rPr>
              <a:t>2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dirty="0" err="1">
                <a:solidFill>
                  <a:srgbClr val="0070C0"/>
                </a:solidFill>
              </a:rPr>
              <a:t>concentration</a:t>
            </a:r>
            <a:r>
              <a:rPr lang="nb-NO" sz="1600" dirty="0">
                <a:solidFill>
                  <a:srgbClr val="0070C0"/>
                </a:solidFill>
              </a:rPr>
              <a:t> (2.5 km)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t="8834"/>
          <a:stretch/>
        </p:blipFill>
        <p:spPr>
          <a:xfrm>
            <a:off x="4579307" y="4149874"/>
            <a:ext cx="3808126" cy="26007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17638" y="3826927"/>
            <a:ext cx="276346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rgbClr val="0070C0"/>
                </a:solidFill>
              </a:rPr>
              <a:t>3. </a:t>
            </a:r>
            <a:r>
              <a:rPr lang="nb-NO" sz="1600" dirty="0" err="1">
                <a:solidFill>
                  <a:srgbClr val="0070C0"/>
                </a:solidFill>
              </a:rPr>
              <a:t>Replaced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i="1" dirty="0" err="1">
                <a:solidFill>
                  <a:srgbClr val="0070C0"/>
                </a:solidFill>
              </a:rPr>
              <a:t>ls-u</a:t>
            </a:r>
            <a:r>
              <a:rPr lang="nb-NO" sz="1600" dirty="0" err="1">
                <a:solidFill>
                  <a:srgbClr val="0070C0"/>
                </a:solidFill>
              </a:rPr>
              <a:t>EMEP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dirty="0" err="1">
                <a:solidFill>
                  <a:srgbClr val="0070C0"/>
                </a:solidFill>
              </a:rPr>
              <a:t>using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dirty="0" err="1">
                <a:solidFill>
                  <a:srgbClr val="0070C0"/>
                </a:solidFill>
              </a:rPr>
              <a:t>independent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dirty="0" err="1">
                <a:solidFill>
                  <a:srgbClr val="0070C0"/>
                </a:solidFill>
              </a:rPr>
              <a:t>emissions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t="8689"/>
          <a:stretch/>
        </p:blipFill>
        <p:spPr>
          <a:xfrm>
            <a:off x="416099" y="4149874"/>
            <a:ext cx="3808126" cy="26048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1709" y="3861848"/>
            <a:ext cx="298018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rgbClr val="0070C0"/>
                </a:solidFill>
              </a:rPr>
              <a:t>2. </a:t>
            </a:r>
            <a:r>
              <a:rPr lang="nb-NO" sz="1600" dirty="0" err="1">
                <a:solidFill>
                  <a:srgbClr val="0070C0"/>
                </a:solidFill>
              </a:rPr>
              <a:t>Replaced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i="1" dirty="0" err="1">
                <a:solidFill>
                  <a:srgbClr val="0070C0"/>
                </a:solidFill>
              </a:rPr>
              <a:t>ls-u</a:t>
            </a:r>
            <a:r>
              <a:rPr lang="nb-NO" sz="1600" dirty="0" err="1">
                <a:solidFill>
                  <a:srgbClr val="0070C0"/>
                </a:solidFill>
              </a:rPr>
              <a:t>EMEP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dirty="0" err="1">
                <a:solidFill>
                  <a:srgbClr val="0070C0"/>
                </a:solidFill>
              </a:rPr>
              <a:t>using</a:t>
            </a:r>
            <a:r>
              <a:rPr lang="nb-NO" sz="1600" dirty="0">
                <a:solidFill>
                  <a:srgbClr val="0070C0"/>
                </a:solidFill>
              </a:rPr>
              <a:t> </a:t>
            </a:r>
            <a:r>
              <a:rPr lang="nb-NO" sz="1600" dirty="0" err="1">
                <a:solidFill>
                  <a:srgbClr val="0070C0"/>
                </a:solidFill>
              </a:rPr>
              <a:t>redistributed</a:t>
            </a:r>
            <a:r>
              <a:rPr lang="nb-NO" sz="1600" dirty="0">
                <a:solidFill>
                  <a:srgbClr val="0070C0"/>
                </a:solidFill>
              </a:rPr>
              <a:t> EMEP </a:t>
            </a:r>
            <a:r>
              <a:rPr lang="nb-NO" sz="1600" dirty="0" err="1">
                <a:solidFill>
                  <a:srgbClr val="0070C0"/>
                </a:solidFill>
              </a:rPr>
              <a:t>emissions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84363" y="242858"/>
            <a:ext cx="7848872" cy="73866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297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Example for forecast in Oslo using </a:t>
            </a:r>
            <a:r>
              <a:rPr lang="en-GB" sz="2400" i="1" dirty="0"/>
              <a:t>ds-</a:t>
            </a:r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r>
              <a:rPr lang="en-GB" sz="2400" dirty="0"/>
              <a:t> (NO</a:t>
            </a:r>
            <a:r>
              <a:rPr lang="en-GB" sz="2400" baseline="-25000" dirty="0"/>
              <a:t>x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lang="en-GB" sz="2400" b="0" dirty="0"/>
              <a:t>2 day forecast average at 2.5 km resolution</a:t>
            </a:r>
          </a:p>
        </p:txBody>
      </p:sp>
    </p:spTree>
    <p:extLst>
      <p:ext uri="{BB962C8B-B14F-4D97-AF65-F5344CB8AC3E}">
        <p14:creationId xmlns:p14="http://schemas.microsoft.com/office/powerpoint/2010/main" val="13021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8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12</a:t>
            </a:fld>
            <a:endParaRPr lang="nb-NO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72394" y="2279412"/>
            <a:ext cx="7200800" cy="172354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373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 err="1"/>
              <a:t>Example</a:t>
            </a:r>
            <a:r>
              <a:rPr lang="nb-NO" sz="2800" dirty="0"/>
              <a:t> </a:t>
            </a:r>
            <a:r>
              <a:rPr lang="nb-NO" sz="2800" dirty="0" err="1"/>
              <a:t>calculations</a:t>
            </a:r>
            <a:r>
              <a:rPr lang="nb-NO" sz="2800" dirty="0"/>
              <a:t> for Norway</a:t>
            </a:r>
          </a:p>
          <a:p>
            <a:pPr algn="ctr"/>
            <a:endParaRPr lang="nb-NO" sz="2800" dirty="0"/>
          </a:p>
          <a:p>
            <a:pPr algn="ctr"/>
            <a:r>
              <a:rPr lang="nb-NO" sz="2800" dirty="0"/>
              <a:t>NO</a:t>
            </a:r>
            <a:r>
              <a:rPr lang="nb-NO" sz="2800" baseline="-25000" dirty="0"/>
              <a:t>2</a:t>
            </a:r>
            <a:r>
              <a:rPr lang="nb-NO" sz="2800" dirty="0"/>
              <a:t> </a:t>
            </a:r>
            <a:r>
              <a:rPr lang="nb-NO" sz="2800" dirty="0" err="1"/>
              <a:t>annual</a:t>
            </a:r>
            <a:r>
              <a:rPr lang="nb-NO" sz="2800" dirty="0"/>
              <a:t> </a:t>
            </a:r>
            <a:r>
              <a:rPr lang="nb-NO" sz="2800" dirty="0" err="1"/>
              <a:t>mean</a:t>
            </a:r>
            <a:endParaRPr lang="nb-NO" sz="2800" dirty="0"/>
          </a:p>
          <a:p>
            <a:pPr algn="ctr"/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428522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13</a:t>
            </a:fld>
            <a:endParaRPr lang="nb-NO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4842" y="6112771"/>
            <a:ext cx="2560808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373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1600" b="0" dirty="0" err="1">
                <a:solidFill>
                  <a:schemeClr val="bg1"/>
                </a:solidFill>
              </a:rPr>
              <a:t>Scale</a:t>
            </a:r>
            <a:r>
              <a:rPr lang="nb-NO" sz="1600" b="0" dirty="0">
                <a:solidFill>
                  <a:schemeClr val="bg1"/>
                </a:solidFill>
              </a:rPr>
              <a:t> is </a:t>
            </a:r>
            <a:r>
              <a:rPr lang="nb-NO" sz="1600" b="0" dirty="0" err="1">
                <a:solidFill>
                  <a:schemeClr val="bg1"/>
                </a:solidFill>
              </a:rPr>
              <a:t>logarithmic</a:t>
            </a:r>
            <a:r>
              <a:rPr lang="nb-NO" sz="1600" b="0" dirty="0">
                <a:solidFill>
                  <a:schemeClr val="bg1"/>
                </a:solidFill>
              </a:rPr>
              <a:t> (log</a:t>
            </a:r>
            <a:r>
              <a:rPr lang="nb-NO" sz="1400" b="0" baseline="-25000" dirty="0">
                <a:solidFill>
                  <a:schemeClr val="bg1"/>
                </a:solidFill>
              </a:rPr>
              <a:t>10</a:t>
            </a:r>
            <a:r>
              <a:rPr lang="nb-NO" sz="1600" b="0" dirty="0">
                <a:solidFill>
                  <a:schemeClr val="bg1"/>
                </a:solidFill>
              </a:rPr>
              <a:t>) </a:t>
            </a:r>
            <a:r>
              <a:rPr lang="nb-NO" sz="1600" b="0" dirty="0" smtClean="0">
                <a:solidFill>
                  <a:schemeClr val="bg1"/>
                </a:solidFill>
              </a:rPr>
              <a:t>from 1 to 30 </a:t>
            </a:r>
            <a:r>
              <a:rPr lang="nb-NO" sz="1600" b="0" dirty="0" err="1" smtClean="0">
                <a:solidFill>
                  <a:schemeClr val="bg1"/>
                </a:solidFill>
              </a:rPr>
              <a:t>ug</a:t>
            </a:r>
            <a:r>
              <a:rPr lang="nb-NO" sz="1600" b="0" dirty="0" smtClean="0">
                <a:solidFill>
                  <a:schemeClr val="bg1"/>
                </a:solidFill>
              </a:rPr>
              <a:t>/m</a:t>
            </a:r>
            <a:r>
              <a:rPr lang="nb-NO" sz="1600" b="0" baseline="30000" dirty="0" smtClean="0">
                <a:solidFill>
                  <a:schemeClr val="bg1"/>
                </a:solidFill>
              </a:rPr>
              <a:t>3</a:t>
            </a:r>
            <a:endParaRPr lang="nb-NO" sz="1600" b="0" baseline="300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84364" y="242858"/>
            <a:ext cx="8064895" cy="738664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Annual mean NO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concentrations for Southern Norway</a:t>
            </a:r>
            <a:br>
              <a:rPr lang="en-GB" sz="2400" dirty="0" smtClean="0"/>
            </a:br>
            <a:r>
              <a:rPr lang="en-GB" sz="2400" b="0" i="1" dirty="0" err="1" smtClean="0"/>
              <a:t>u</a:t>
            </a:r>
            <a:r>
              <a:rPr lang="en-GB" sz="2400" b="0" dirty="0" err="1" smtClean="0"/>
              <a:t>EMEP</a:t>
            </a:r>
            <a:r>
              <a:rPr lang="en-GB" sz="2400" b="0" dirty="0" smtClean="0"/>
              <a:t> calculation for traffic and shipping at 250 m</a:t>
            </a:r>
            <a:endParaRPr lang="en-GB" sz="2400" b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9240" t="8290" r="26070" b="11358"/>
          <a:stretch/>
        </p:blipFill>
        <p:spPr>
          <a:xfrm>
            <a:off x="2932855" y="1110596"/>
            <a:ext cx="3888432" cy="5544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8861" t="7989" r="26270" b="11396"/>
          <a:stretch/>
        </p:blipFill>
        <p:spPr>
          <a:xfrm>
            <a:off x="2932855" y="1114044"/>
            <a:ext cx="3888432" cy="5544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10" t="4442" r="15561" b="8661"/>
          <a:stretch/>
        </p:blipFill>
        <p:spPr>
          <a:xfrm>
            <a:off x="7394545" y="997704"/>
            <a:ext cx="560623" cy="5816466"/>
          </a:xfrm>
          <a:prstGeom prst="rect">
            <a:avLst/>
          </a:prstGeom>
          <a:noFill/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801555" y="1350854"/>
            <a:ext cx="1825892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chemeClr val="bg1"/>
                </a:solidFill>
              </a:rPr>
              <a:t>EMEP 0.1</a:t>
            </a:r>
            <a:r>
              <a:rPr lang="en-GB" sz="2400" baseline="30000" dirty="0" smtClean="0">
                <a:solidFill>
                  <a:schemeClr val="bg1"/>
                </a:solidFill>
              </a:rPr>
              <a:t>o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01554" y="1868747"/>
            <a:ext cx="2044095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 smtClean="0">
                <a:solidFill>
                  <a:schemeClr val="bg1"/>
                </a:solidFill>
              </a:rPr>
              <a:t>uEMEP</a:t>
            </a:r>
            <a:r>
              <a:rPr lang="en-GB" sz="2400" dirty="0" smtClean="0">
                <a:solidFill>
                  <a:schemeClr val="bg1"/>
                </a:solidFill>
              </a:rPr>
              <a:t> 250 m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04842" y="3717826"/>
            <a:ext cx="1440160" cy="216024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28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5" grpId="1"/>
      <p:bldP spid="20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14</a:t>
            </a:fld>
            <a:endParaRPr lang="nb-NO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7304" y="6112772"/>
            <a:ext cx="2560808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373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1600" b="0" dirty="0" err="1">
                <a:solidFill>
                  <a:schemeClr val="bg1"/>
                </a:solidFill>
              </a:rPr>
              <a:t>Scale</a:t>
            </a:r>
            <a:r>
              <a:rPr lang="nb-NO" sz="1600" b="0" dirty="0">
                <a:solidFill>
                  <a:schemeClr val="bg1"/>
                </a:solidFill>
              </a:rPr>
              <a:t> is </a:t>
            </a:r>
            <a:r>
              <a:rPr lang="nb-NO" sz="1600" b="0" dirty="0" err="1">
                <a:solidFill>
                  <a:schemeClr val="bg1"/>
                </a:solidFill>
              </a:rPr>
              <a:t>logarithmic</a:t>
            </a:r>
            <a:r>
              <a:rPr lang="nb-NO" sz="1600" b="0" dirty="0">
                <a:solidFill>
                  <a:schemeClr val="bg1"/>
                </a:solidFill>
              </a:rPr>
              <a:t> (log</a:t>
            </a:r>
            <a:r>
              <a:rPr lang="nb-NO" sz="1400" b="0" baseline="-25000" dirty="0">
                <a:solidFill>
                  <a:schemeClr val="bg1"/>
                </a:solidFill>
              </a:rPr>
              <a:t>10</a:t>
            </a:r>
            <a:r>
              <a:rPr lang="nb-NO" sz="1600" b="0" dirty="0">
                <a:solidFill>
                  <a:schemeClr val="bg1"/>
                </a:solidFill>
              </a:rPr>
              <a:t>) from 1 to 30 </a:t>
            </a:r>
            <a:r>
              <a:rPr lang="nb-NO" sz="1600" b="0" dirty="0" err="1" smtClean="0">
                <a:solidFill>
                  <a:schemeClr val="bg1"/>
                </a:solidFill>
              </a:rPr>
              <a:t>ug</a:t>
            </a:r>
            <a:r>
              <a:rPr lang="nb-NO" sz="1600" b="0" dirty="0" smtClean="0">
                <a:solidFill>
                  <a:schemeClr val="bg1"/>
                </a:solidFill>
              </a:rPr>
              <a:t>/m</a:t>
            </a:r>
            <a:r>
              <a:rPr lang="nb-NO" sz="1600" b="0" baseline="30000" dirty="0" smtClean="0">
                <a:solidFill>
                  <a:schemeClr val="bg1"/>
                </a:solidFill>
              </a:rPr>
              <a:t>3</a:t>
            </a:r>
            <a:endParaRPr lang="nb-NO" sz="1600" b="0" baseline="300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84364" y="242858"/>
            <a:ext cx="8064895" cy="738664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Annual mean NO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concentrations for Oslo region</a:t>
            </a:r>
            <a:br>
              <a:rPr lang="en-GB" sz="2400" dirty="0" smtClean="0"/>
            </a:br>
            <a:r>
              <a:rPr lang="en-GB" sz="2400" b="0" i="1" dirty="0" err="1" smtClean="0"/>
              <a:t>u</a:t>
            </a:r>
            <a:r>
              <a:rPr lang="en-GB" sz="2400" b="0" dirty="0" err="1" smtClean="0"/>
              <a:t>EMEP</a:t>
            </a:r>
            <a:r>
              <a:rPr lang="en-GB" sz="2400" b="0" dirty="0" smtClean="0"/>
              <a:t> calculation for traffic and shipping at 100 m</a:t>
            </a:r>
            <a:endParaRPr lang="en-GB" sz="2400" b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10" t="4442" r="15561" b="8661"/>
          <a:stretch/>
        </p:blipFill>
        <p:spPr>
          <a:xfrm>
            <a:off x="7394545" y="997704"/>
            <a:ext cx="560623" cy="581646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221" t="7491" r="24424" b="11079"/>
          <a:stretch/>
        </p:blipFill>
        <p:spPr>
          <a:xfrm>
            <a:off x="2868164" y="1028561"/>
            <a:ext cx="4147306" cy="5616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7573" t="8776" r="24828" b="11411"/>
          <a:stretch/>
        </p:blipFill>
        <p:spPr>
          <a:xfrm>
            <a:off x="2868164" y="1028561"/>
            <a:ext cx="4147306" cy="5616625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01555" y="1350854"/>
            <a:ext cx="1825892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chemeClr val="bg1"/>
                </a:solidFill>
              </a:rPr>
              <a:t>EMEP 0.1</a:t>
            </a:r>
            <a:r>
              <a:rPr lang="en-GB" sz="2400" baseline="30000" dirty="0" smtClean="0">
                <a:solidFill>
                  <a:schemeClr val="bg1"/>
                </a:solidFill>
              </a:rPr>
              <a:t>o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01554" y="1868747"/>
            <a:ext cx="2044095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 smtClean="0">
                <a:solidFill>
                  <a:schemeClr val="bg1"/>
                </a:solidFill>
              </a:rPr>
              <a:t>uEMEP</a:t>
            </a:r>
            <a:r>
              <a:rPr lang="en-GB" sz="2400" dirty="0" smtClean="0">
                <a:solidFill>
                  <a:schemeClr val="bg1"/>
                </a:solidFill>
              </a:rPr>
              <a:t> 100 m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75310" y="1871823"/>
            <a:ext cx="365636" cy="36625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3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6" grpId="1"/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15</a:t>
            </a:fld>
            <a:endParaRPr lang="nb-NO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7304" y="6112772"/>
            <a:ext cx="2560808" cy="49244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373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1600" b="0" dirty="0" err="1">
                <a:solidFill>
                  <a:schemeClr val="bg1"/>
                </a:solidFill>
              </a:rPr>
              <a:t>Scale</a:t>
            </a:r>
            <a:r>
              <a:rPr lang="nb-NO" sz="1600" b="0" dirty="0">
                <a:solidFill>
                  <a:schemeClr val="bg1"/>
                </a:solidFill>
              </a:rPr>
              <a:t> is </a:t>
            </a:r>
            <a:r>
              <a:rPr lang="nb-NO" sz="1600" b="0" dirty="0" err="1">
                <a:solidFill>
                  <a:schemeClr val="bg1"/>
                </a:solidFill>
              </a:rPr>
              <a:t>logarithmic</a:t>
            </a:r>
            <a:r>
              <a:rPr lang="nb-NO" sz="1600" b="0" dirty="0">
                <a:solidFill>
                  <a:schemeClr val="bg1"/>
                </a:solidFill>
              </a:rPr>
              <a:t> (log</a:t>
            </a:r>
            <a:r>
              <a:rPr lang="nb-NO" sz="1400" b="0" baseline="-25000" dirty="0">
                <a:solidFill>
                  <a:schemeClr val="bg1"/>
                </a:solidFill>
              </a:rPr>
              <a:t>10</a:t>
            </a:r>
            <a:r>
              <a:rPr lang="nb-NO" sz="1600" b="0" dirty="0">
                <a:solidFill>
                  <a:schemeClr val="bg1"/>
                </a:solidFill>
              </a:rPr>
              <a:t>) from 1 to 30 </a:t>
            </a:r>
            <a:r>
              <a:rPr lang="nb-NO" sz="1600" b="0" dirty="0" err="1" smtClean="0">
                <a:solidFill>
                  <a:schemeClr val="bg1"/>
                </a:solidFill>
              </a:rPr>
              <a:t>ug</a:t>
            </a:r>
            <a:r>
              <a:rPr lang="nb-NO" sz="1600" b="0" dirty="0" smtClean="0">
                <a:solidFill>
                  <a:schemeClr val="bg1"/>
                </a:solidFill>
              </a:rPr>
              <a:t>/m</a:t>
            </a:r>
            <a:r>
              <a:rPr lang="nb-NO" sz="1600" b="0" baseline="30000" dirty="0" smtClean="0">
                <a:solidFill>
                  <a:schemeClr val="bg1"/>
                </a:solidFill>
              </a:rPr>
              <a:t>3</a:t>
            </a:r>
            <a:endParaRPr lang="nb-NO" sz="1600" b="0" baseline="3000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84364" y="242858"/>
            <a:ext cx="8064895" cy="738664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Annual mean NO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concentrations for </a:t>
            </a:r>
            <a:r>
              <a:rPr lang="en-GB" sz="2400" dirty="0" err="1" smtClean="0"/>
              <a:t>Hamar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b="0" i="1" dirty="0" err="1" smtClean="0"/>
              <a:t>u</a:t>
            </a:r>
            <a:r>
              <a:rPr lang="en-GB" sz="2400" b="0" dirty="0" err="1" smtClean="0"/>
              <a:t>EMEP</a:t>
            </a:r>
            <a:r>
              <a:rPr lang="en-GB" sz="2400" b="0" dirty="0" smtClean="0"/>
              <a:t> calculation for traffic and shipping at 25 m</a:t>
            </a:r>
            <a:endParaRPr lang="en-GB" sz="2400" b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10" t="4442" r="15561" b="8661"/>
          <a:stretch/>
        </p:blipFill>
        <p:spPr>
          <a:xfrm>
            <a:off x="7394545" y="997704"/>
            <a:ext cx="560623" cy="5816466"/>
          </a:xfrm>
          <a:prstGeom prst="rect">
            <a:avLst/>
          </a:prstGeom>
          <a:noFill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801555" y="1350854"/>
            <a:ext cx="1825892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chemeClr val="bg1"/>
                </a:solidFill>
              </a:rPr>
              <a:t>EMEP 0.1</a:t>
            </a:r>
            <a:r>
              <a:rPr lang="en-GB" sz="2400" baseline="30000" dirty="0" smtClean="0">
                <a:solidFill>
                  <a:schemeClr val="bg1"/>
                </a:solidFill>
              </a:rPr>
              <a:t>o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01554" y="1868747"/>
            <a:ext cx="2044095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221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 smtClean="0">
                <a:solidFill>
                  <a:schemeClr val="bg1"/>
                </a:solidFill>
              </a:rPr>
              <a:t>uEMEP</a:t>
            </a:r>
            <a:r>
              <a:rPr lang="en-GB" sz="2400" dirty="0" smtClean="0">
                <a:solidFill>
                  <a:schemeClr val="bg1"/>
                </a:solidFill>
              </a:rPr>
              <a:t> 25 m</a:t>
            </a:r>
            <a:endParaRPr lang="en-GB" sz="2400" baseline="30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183" t="10428" r="18785" b="14258"/>
          <a:stretch/>
        </p:blipFill>
        <p:spPr>
          <a:xfrm>
            <a:off x="2845649" y="1462607"/>
            <a:ext cx="4369871" cy="46269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678" t="10428" r="19288" b="14258"/>
          <a:stretch/>
        </p:blipFill>
        <p:spPr>
          <a:xfrm>
            <a:off x="2824465" y="1470247"/>
            <a:ext cx="4384606" cy="46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1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6" grpId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4363" y="242858"/>
            <a:ext cx="7920880" cy="738664"/>
          </a:xfrm>
        </p:spPr>
        <p:txBody>
          <a:bodyPr/>
          <a:lstStyle/>
          <a:p>
            <a:r>
              <a:rPr lang="en-GB" sz="2400" dirty="0"/>
              <a:t>Annual mean NO</a:t>
            </a:r>
            <a:r>
              <a:rPr lang="en-GB" sz="2400" baseline="-25000" dirty="0"/>
              <a:t>2</a:t>
            </a:r>
            <a:r>
              <a:rPr lang="en-GB" sz="2400" dirty="0"/>
              <a:t> Airbase stations Norway</a:t>
            </a:r>
            <a:br>
              <a:rPr lang="en-GB" sz="2400" dirty="0"/>
            </a:br>
            <a:r>
              <a:rPr lang="en-GB" sz="2400" b="0" dirty="0"/>
              <a:t>Comparison EMEP (0.1</a:t>
            </a:r>
            <a:r>
              <a:rPr lang="en-GB" sz="2400" b="0" baseline="30000" dirty="0"/>
              <a:t>o</a:t>
            </a:r>
            <a:r>
              <a:rPr lang="en-GB" sz="2400" b="0" dirty="0"/>
              <a:t>), </a:t>
            </a:r>
            <a:r>
              <a:rPr lang="en-GB" sz="2400" b="0" i="1" dirty="0" err="1"/>
              <a:t>u</a:t>
            </a:r>
            <a:r>
              <a:rPr lang="en-GB" sz="2400" b="0" dirty="0" err="1"/>
              <a:t>EMEP</a:t>
            </a:r>
            <a:r>
              <a:rPr lang="en-GB" sz="2400" b="0" dirty="0"/>
              <a:t> and existing (NBV)</a:t>
            </a:r>
            <a:endParaRPr lang="en-GB" sz="2400" b="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730" y="1351984"/>
            <a:ext cx="5188146" cy="44443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601" y="1354315"/>
            <a:ext cx="5188146" cy="44443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859" y="1354315"/>
            <a:ext cx="5188146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17</a:t>
            </a:fld>
            <a:endParaRPr lang="nb-NO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72394" y="2279410"/>
            <a:ext cx="7200800" cy="172354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373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/>
              <a:t>Example in The Netherlands</a:t>
            </a:r>
          </a:p>
          <a:p>
            <a:pPr algn="ctr"/>
            <a:endParaRPr lang="en-GB" sz="2800" dirty="0"/>
          </a:p>
          <a:p>
            <a:pPr algn="ctr"/>
            <a:r>
              <a:rPr lang="en-GB" sz="2800" b="0" dirty="0"/>
              <a:t>NH</a:t>
            </a:r>
            <a:r>
              <a:rPr lang="en-GB" sz="2800" b="0" baseline="-25000" dirty="0"/>
              <a:t>3</a:t>
            </a:r>
            <a:r>
              <a:rPr lang="en-GB" sz="2800" b="0" dirty="0"/>
              <a:t> annual mean based on RIVM high resolution emission data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1584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18</a:t>
            </a:fld>
            <a:endParaRPr lang="nb-NO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68" y="604609"/>
            <a:ext cx="6255855" cy="621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10"/>
          <a:stretch/>
        </p:blipFill>
        <p:spPr bwMode="auto">
          <a:xfrm>
            <a:off x="334896" y="4160330"/>
            <a:ext cx="2552960" cy="252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7513" y="3946222"/>
            <a:ext cx="2603113" cy="369342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r>
              <a:rPr lang="en-GB" i="1" dirty="0" err="1" smtClean="0"/>
              <a:t>u</a:t>
            </a:r>
            <a:r>
              <a:rPr lang="en-GB" dirty="0" err="1" smtClean="0"/>
              <a:t>EMEP</a:t>
            </a:r>
            <a:r>
              <a:rPr lang="en-GB" dirty="0" smtClean="0"/>
              <a:t> </a:t>
            </a:r>
            <a:r>
              <a:rPr lang="en-GB" dirty="0"/>
              <a:t>500 </a:t>
            </a:r>
            <a:r>
              <a:rPr lang="en-GB" dirty="0" smtClean="0"/>
              <a:t>m R</a:t>
            </a:r>
            <a:r>
              <a:rPr lang="en-GB" baseline="30000" dirty="0" smtClean="0"/>
              <a:t>2</a:t>
            </a:r>
            <a:r>
              <a:rPr lang="en-GB" dirty="0" smtClean="0"/>
              <a:t>=0.67</a:t>
            </a:r>
            <a:endParaRPr lang="en-GB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68" y="603780"/>
            <a:ext cx="6256689" cy="621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865"/>
          <a:stretch/>
        </p:blipFill>
        <p:spPr bwMode="auto">
          <a:xfrm>
            <a:off x="251563" y="1331983"/>
            <a:ext cx="2636293" cy="245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7513" y="1041058"/>
            <a:ext cx="2603113" cy="369342"/>
          </a:xfrm>
          <a:prstGeom prst="rect">
            <a:avLst/>
          </a:prstGeom>
          <a:noFill/>
        </p:spPr>
        <p:txBody>
          <a:bodyPr wrap="square" lIns="91449" tIns="45725" rIns="91449" bIns="45725" rtlCol="0">
            <a:spAutoFit/>
          </a:bodyPr>
          <a:lstStyle/>
          <a:p>
            <a:r>
              <a:rPr lang="en-GB" dirty="0"/>
              <a:t>EMEP </a:t>
            </a:r>
            <a:r>
              <a:rPr lang="en-GB" dirty="0" smtClean="0"/>
              <a:t>0.1</a:t>
            </a:r>
            <a:r>
              <a:rPr lang="en-GB" baseline="30000" dirty="0" smtClean="0"/>
              <a:t>o</a:t>
            </a:r>
            <a:r>
              <a:rPr lang="en-GB" dirty="0"/>
              <a:t> </a:t>
            </a:r>
            <a:r>
              <a:rPr lang="en-GB" dirty="0" smtClean="0"/>
              <a:t>R</a:t>
            </a:r>
            <a:r>
              <a:rPr lang="en-GB" baseline="30000" dirty="0" smtClean="0"/>
              <a:t>2</a:t>
            </a:r>
            <a:r>
              <a:rPr lang="en-GB" dirty="0" smtClean="0"/>
              <a:t>=0.43</a:t>
            </a:r>
            <a:endParaRPr lang="en-GB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1564" y="0"/>
            <a:ext cx="8642460" cy="836906"/>
          </a:xfrm>
          <a:prstGeom prst="rect">
            <a:avLst/>
          </a:prstGeom>
        </p:spPr>
        <p:txBody>
          <a:bodyPr vert="horz" lIns="91449" tIns="45725" rIns="91449" bIns="4572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500 m </a:t>
            </a:r>
            <a:r>
              <a:rPr lang="en-GB" sz="2400" b="1" i="1" dirty="0" err="1">
                <a:solidFill>
                  <a:schemeClr val="tx2"/>
                </a:solidFill>
              </a:rPr>
              <a:t>u</a:t>
            </a:r>
            <a:r>
              <a:rPr lang="en-GB" sz="2400" b="1" dirty="0" err="1">
                <a:solidFill>
                  <a:schemeClr val="tx2"/>
                </a:solidFill>
              </a:rPr>
              <a:t>EMEP</a:t>
            </a:r>
            <a:r>
              <a:rPr lang="en-GB" sz="2400" b="1" dirty="0">
                <a:solidFill>
                  <a:schemeClr val="tx2"/>
                </a:solidFill>
              </a:rPr>
              <a:t> with </a:t>
            </a:r>
            <a:r>
              <a:rPr lang="en-GB" sz="2400" b="1" dirty="0">
                <a:solidFill>
                  <a:schemeClr val="tx2"/>
                </a:solidFill>
              </a:rPr>
              <a:t>RIVM NH</a:t>
            </a:r>
            <a:r>
              <a:rPr lang="en-GB" sz="2400" b="1" baseline="-25000" dirty="0">
                <a:solidFill>
                  <a:schemeClr val="tx2"/>
                </a:solidFill>
              </a:rPr>
              <a:t>3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en-GB" sz="2400" b="1" dirty="0">
                <a:solidFill>
                  <a:schemeClr val="tx2"/>
                </a:solidFill>
              </a:rPr>
              <a:t>emissions in EMEP</a:t>
            </a:r>
          </a:p>
        </p:txBody>
      </p:sp>
    </p:spTree>
    <p:extLst>
      <p:ext uri="{BB962C8B-B14F-4D97-AF65-F5344CB8AC3E}">
        <p14:creationId xmlns:p14="http://schemas.microsoft.com/office/powerpoint/2010/main" val="336057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38" y="1115554"/>
            <a:ext cx="8352928" cy="5800155"/>
          </a:xfrm>
        </p:spPr>
        <p:txBody>
          <a:bodyPr>
            <a:normAutofit/>
          </a:bodyPr>
          <a:lstStyle/>
          <a:p>
            <a:r>
              <a:rPr lang="en-GB" sz="2400" dirty="0"/>
              <a:t>Two emissions datasets are available for NH</a:t>
            </a:r>
            <a:r>
              <a:rPr lang="en-GB" sz="2400" baseline="-25000" dirty="0"/>
              <a:t>3</a:t>
            </a:r>
            <a:r>
              <a:rPr lang="en-GB" sz="2400" dirty="0"/>
              <a:t> in the Netherlands:</a:t>
            </a:r>
          </a:p>
          <a:p>
            <a:pPr lvl="1"/>
            <a:r>
              <a:rPr lang="en-GB" sz="1899" dirty="0"/>
              <a:t>TNO-MAC3 European emission database (0.1</a:t>
            </a:r>
            <a:r>
              <a:rPr lang="en-GB" sz="1899" baseline="30000" dirty="0"/>
              <a:t>o</a:t>
            </a:r>
            <a:r>
              <a:rPr lang="en-GB" sz="1899" dirty="0"/>
              <a:t>)</a:t>
            </a:r>
          </a:p>
          <a:p>
            <a:pPr lvl="1"/>
            <a:r>
              <a:rPr lang="en-GB" sz="1899" dirty="0"/>
              <a:t>The original emissions from RIVM (1 km + individual farm buildings)</a:t>
            </a:r>
          </a:p>
          <a:p>
            <a:r>
              <a:rPr lang="en-GB" sz="2400" dirty="0"/>
              <a:t>Spatial correlation between RIVM and TNO-MAC3 emissions is poor (R</a:t>
            </a:r>
            <a:r>
              <a:rPr lang="en-GB" sz="2400" baseline="30000" dirty="0"/>
              <a:t>2</a:t>
            </a:r>
            <a:r>
              <a:rPr lang="en-GB" sz="2400" dirty="0"/>
              <a:t>=0.38), but the total emissions are the same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When TNO-MACC3 emissions are used in EMEP then </a:t>
            </a:r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r>
              <a:rPr lang="en-GB" sz="2400" dirty="0"/>
              <a:t> spatial correlation decreases from R</a:t>
            </a:r>
            <a:r>
              <a:rPr lang="en-GB" sz="2400" baseline="30000" dirty="0"/>
              <a:t>2</a:t>
            </a:r>
            <a:r>
              <a:rPr lang="en-GB" sz="2400" dirty="0"/>
              <a:t> = 0.67 to R</a:t>
            </a:r>
            <a:r>
              <a:rPr lang="en-GB" sz="2400" baseline="30000" dirty="0"/>
              <a:t>2</a:t>
            </a:r>
            <a:r>
              <a:rPr lang="en-GB" sz="2400" dirty="0"/>
              <a:t>=0.43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19</a:t>
            </a:fld>
            <a:endParaRPr lang="nb-NO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86203" y="365969"/>
            <a:ext cx="8007072" cy="369332"/>
          </a:xfrm>
        </p:spPr>
        <p:txBody>
          <a:bodyPr/>
          <a:lstStyle/>
          <a:p>
            <a:r>
              <a:rPr lang="en-GB" sz="2400" dirty="0"/>
              <a:t>Poorly correlated NH</a:t>
            </a:r>
            <a:r>
              <a:rPr lang="en-GB" sz="2400" baseline="-25000" dirty="0"/>
              <a:t>3</a:t>
            </a:r>
            <a:r>
              <a:rPr lang="en-GB" sz="2400" dirty="0"/>
              <a:t> emissions in The Netherlands</a:t>
            </a:r>
            <a:endParaRPr lang="en-GB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547808" y="3090995"/>
            <a:ext cx="2530703" cy="2466027"/>
            <a:chOff x="1051284" y="3584249"/>
            <a:chExt cx="3347715" cy="326215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284" y="3584249"/>
              <a:ext cx="3347715" cy="3169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185751" y="6439268"/>
              <a:ext cx="3109216" cy="407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TNO-MAC3 0.1</a:t>
              </a:r>
              <a:r>
                <a:rPr lang="en-GB" sz="1400" baseline="30000" dirty="0"/>
                <a:t>o</a:t>
              </a:r>
              <a:r>
                <a:rPr lang="en-GB" sz="1400" dirty="0"/>
                <a:t> emissions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39451" y="3090995"/>
            <a:ext cx="2542484" cy="2469949"/>
            <a:chOff x="5309532" y="3584248"/>
            <a:chExt cx="3347716" cy="325220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9532" y="3584248"/>
              <a:ext cx="3347716" cy="3169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963823" y="6431204"/>
              <a:ext cx="2160240" cy="405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RIVM emissions</a:t>
              </a:r>
            </a:p>
          </p:txBody>
        </p:sp>
      </p:grp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879" y="3119966"/>
            <a:ext cx="2614936" cy="23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62514" y="5271074"/>
            <a:ext cx="2725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Scatter RIVM/TNO emissions</a:t>
            </a:r>
          </a:p>
        </p:txBody>
      </p:sp>
    </p:spTree>
    <p:extLst>
      <p:ext uri="{BB962C8B-B14F-4D97-AF65-F5344CB8AC3E}">
        <p14:creationId xmlns:p14="http://schemas.microsoft.com/office/powerpoint/2010/main" val="157688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 smtClean="0"/>
              <a:t>Results</a:t>
            </a:r>
            <a:endParaRPr lang="en-GB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8778" y="2853730"/>
            <a:ext cx="4693812" cy="3523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07" y="1557586"/>
            <a:ext cx="4693811" cy="35234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8679" y="5004678"/>
            <a:ext cx="397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Oslo </a:t>
            </a:r>
            <a:r>
              <a:rPr lang="nb-NO" dirty="0" err="1" smtClean="0"/>
              <a:t>annual</a:t>
            </a:r>
            <a:r>
              <a:rPr lang="nb-NO" dirty="0" smtClean="0"/>
              <a:t> </a:t>
            </a:r>
            <a:r>
              <a:rPr lang="nb-NO" dirty="0" err="1" smtClean="0"/>
              <a:t>mean</a:t>
            </a:r>
            <a:r>
              <a:rPr lang="nb-NO" dirty="0" smtClean="0"/>
              <a:t> NO</a:t>
            </a:r>
            <a:r>
              <a:rPr lang="nb-NO" baseline="-25000" dirty="0" smtClean="0"/>
              <a:t>2</a:t>
            </a:r>
            <a:r>
              <a:rPr lang="nb-NO" dirty="0" smtClean="0"/>
              <a:t> EMEP (0.1</a:t>
            </a:r>
            <a:r>
              <a:rPr lang="nb-NO" baseline="30000" dirty="0" smtClean="0"/>
              <a:t>o</a:t>
            </a:r>
            <a:r>
              <a:rPr lang="nb-NO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2940" y="2484398"/>
            <a:ext cx="412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Oslo </a:t>
            </a:r>
            <a:r>
              <a:rPr lang="nb-NO" dirty="0" err="1" smtClean="0"/>
              <a:t>annual</a:t>
            </a:r>
            <a:r>
              <a:rPr lang="nb-NO" dirty="0" smtClean="0"/>
              <a:t> </a:t>
            </a:r>
            <a:r>
              <a:rPr lang="nb-NO" dirty="0" err="1" smtClean="0"/>
              <a:t>mean</a:t>
            </a:r>
            <a:r>
              <a:rPr lang="nb-NO" dirty="0" smtClean="0"/>
              <a:t> NO</a:t>
            </a:r>
            <a:r>
              <a:rPr lang="nb-NO" baseline="-25000" dirty="0" smtClean="0"/>
              <a:t>2</a:t>
            </a:r>
            <a:r>
              <a:rPr lang="nb-NO" dirty="0" smtClean="0"/>
              <a:t> </a:t>
            </a:r>
            <a:r>
              <a:rPr lang="nb-NO" i="1" dirty="0" err="1" smtClean="0"/>
              <a:t>u</a:t>
            </a:r>
            <a:r>
              <a:rPr lang="nb-NO" dirty="0" err="1" smtClean="0"/>
              <a:t>EMEP</a:t>
            </a:r>
            <a:r>
              <a:rPr lang="nb-NO" dirty="0" smtClean="0"/>
              <a:t> (50 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51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 smtClean="0"/>
              <a:t>A summary of </a:t>
            </a:r>
            <a:r>
              <a:rPr lang="en-GB" sz="2800" i="1" dirty="0" err="1" smtClean="0"/>
              <a:t>u</a:t>
            </a:r>
            <a:r>
              <a:rPr lang="en-GB" sz="2800" dirty="0" err="1" smtClean="0"/>
              <a:t>EMEP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4"/>
            <a:ext cx="7373201" cy="5112568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/>
              <a:t>The local source calculation in </a:t>
            </a:r>
            <a:r>
              <a:rPr lang="en-GB" sz="2400" i="1" dirty="0"/>
              <a:t>ls-</a:t>
            </a:r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r>
              <a:rPr lang="en-GB" sz="2400" dirty="0"/>
              <a:t> can be used for </a:t>
            </a:r>
            <a:r>
              <a:rPr lang="en-GB" sz="2400" dirty="0" smtClean="0"/>
              <a:t>downscaling </a:t>
            </a:r>
            <a:r>
              <a:rPr lang="en-GB" sz="2400" dirty="0"/>
              <a:t>but </a:t>
            </a:r>
            <a:r>
              <a:rPr lang="en-GB" sz="2400" dirty="0" smtClean="0"/>
              <a:t>also for </a:t>
            </a:r>
            <a:r>
              <a:rPr lang="en-GB" sz="2400" dirty="0"/>
              <a:t>source </a:t>
            </a:r>
            <a:r>
              <a:rPr lang="en-GB" sz="2400" dirty="0" smtClean="0"/>
              <a:t>allocation within local regions</a:t>
            </a:r>
          </a:p>
          <a:p>
            <a:r>
              <a:rPr lang="en-GB" sz="2400" i="1" dirty="0" smtClean="0"/>
              <a:t>ls-</a:t>
            </a:r>
            <a:r>
              <a:rPr lang="en-GB" sz="2400" i="1" dirty="0" err="1" smtClean="0"/>
              <a:t>u</a:t>
            </a:r>
            <a:r>
              <a:rPr lang="en-GB" sz="2400" dirty="0" err="1" smtClean="0"/>
              <a:t>EMEP</a:t>
            </a:r>
            <a:r>
              <a:rPr lang="en-GB" sz="2400" dirty="0" smtClean="0"/>
              <a:t> is part of the latest open source EMEP/MSC-W code </a:t>
            </a:r>
            <a:r>
              <a:rPr lang="en-GB" sz="2400" dirty="0"/>
              <a:t>(https://</a:t>
            </a:r>
            <a:r>
              <a:rPr lang="en-GB" sz="2400" dirty="0" smtClean="0"/>
              <a:t>github.com/metno/emep-ctm)</a:t>
            </a:r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The downscaling part of </a:t>
            </a:r>
            <a:r>
              <a:rPr lang="en-GB" sz="2400" i="1" dirty="0" err="1" smtClean="0"/>
              <a:t>u</a:t>
            </a:r>
            <a:r>
              <a:rPr lang="en-GB" sz="2400" dirty="0" err="1" smtClean="0"/>
              <a:t>EMEP</a:t>
            </a:r>
            <a:r>
              <a:rPr lang="en-GB" sz="2400" dirty="0" smtClean="0"/>
              <a:t> (</a:t>
            </a:r>
            <a:r>
              <a:rPr lang="en-GB" sz="2400" i="1" dirty="0" smtClean="0"/>
              <a:t>ds-</a:t>
            </a:r>
            <a:r>
              <a:rPr lang="en-GB" sz="2400" i="1" dirty="0" err="1" smtClean="0"/>
              <a:t>u</a:t>
            </a:r>
            <a:r>
              <a:rPr lang="en-GB" sz="2400" dirty="0" err="1" smtClean="0"/>
              <a:t>EMEP</a:t>
            </a:r>
            <a:r>
              <a:rPr lang="en-GB" sz="2400" dirty="0" smtClean="0"/>
              <a:t>) can be applied on annual data (rotationally homogenous Gaussian model) or hourly data (standard Gaussian plume)</a:t>
            </a:r>
          </a:p>
          <a:p>
            <a:r>
              <a:rPr lang="en-GB" sz="2400" dirty="0" smtClean="0"/>
              <a:t>Can be applied anywhere in Norway (have complete proxy data for traffic and shipping) for NO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and provides </a:t>
            </a:r>
            <a:r>
              <a:rPr lang="en-GB" sz="2400" dirty="0"/>
              <a:t>similar results to existing local models</a:t>
            </a:r>
          </a:p>
          <a:p>
            <a:r>
              <a:rPr lang="en-GB" sz="2400" dirty="0" smtClean="0"/>
              <a:t>In The Netherlands NH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 downscaling provides similar results to existing local models</a:t>
            </a:r>
          </a:p>
          <a:p>
            <a:r>
              <a:rPr lang="en-GB" sz="2400" dirty="0" smtClean="0"/>
              <a:t>Still </a:t>
            </a:r>
            <a:r>
              <a:rPr lang="en-GB" sz="2400" dirty="0"/>
              <a:t>under development </a:t>
            </a:r>
            <a:r>
              <a:rPr lang="en-GB" sz="2400" dirty="0" smtClean="0"/>
              <a:t>with aim to implement over larger regions but appropriate proxy data on European scale is not directly available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8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 smtClean="0"/>
              <a:t>A general summary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4"/>
            <a:ext cx="7373201" cy="5335660"/>
          </a:xfrm>
        </p:spPr>
        <p:txBody>
          <a:bodyPr>
            <a:normAutofit fontScale="85000" lnSpcReduction="10000"/>
          </a:bodyPr>
          <a:lstStyle/>
          <a:p>
            <a:r>
              <a:rPr lang="en-GB" sz="2400" dirty="0" smtClean="0"/>
              <a:t>From a regional scale perspective sub-grid downscaling of CTM grids is like magic, allowing regional models to produce local scale concentrations</a:t>
            </a:r>
          </a:p>
          <a:p>
            <a:r>
              <a:rPr lang="en-GB" sz="2400" dirty="0" smtClean="0"/>
              <a:t>From a local scale perspective it is just simple Gaussian dispersion with a different way of including background concentrations</a:t>
            </a:r>
          </a:p>
          <a:p>
            <a:r>
              <a:rPr lang="en-GB" sz="2400" dirty="0" smtClean="0"/>
              <a:t>So what is the advantage of this?</a:t>
            </a:r>
          </a:p>
          <a:p>
            <a:r>
              <a:rPr lang="en-GB" sz="2400" dirty="0" smtClean="0"/>
              <a:t>Given </a:t>
            </a:r>
            <a:r>
              <a:rPr lang="en-GB" sz="2400" i="1" dirty="0"/>
              <a:t>appropriate</a:t>
            </a:r>
            <a:r>
              <a:rPr lang="en-GB" sz="2400" dirty="0"/>
              <a:t> emission/proxy data then large regions can be modelled at high </a:t>
            </a:r>
            <a:r>
              <a:rPr lang="en-GB" sz="2400" dirty="0" smtClean="0"/>
              <a:t>resolution (country, continent)</a:t>
            </a:r>
          </a:p>
          <a:p>
            <a:r>
              <a:rPr lang="en-GB" sz="2400" dirty="0" smtClean="0"/>
              <a:t>It makes local scale modelling available for regional modellers allowing ‘scale closure’ for regional models</a:t>
            </a:r>
          </a:p>
          <a:p>
            <a:r>
              <a:rPr lang="en-GB" sz="2400" dirty="0" smtClean="0"/>
              <a:t>It clearly reveals discrepancies between regional and local emissions and will help, in the long run, to reduce these inconsistencies</a:t>
            </a:r>
          </a:p>
          <a:p>
            <a:endParaRPr lang="en-GB" sz="2400" dirty="0"/>
          </a:p>
          <a:p>
            <a:r>
              <a:rPr lang="en-GB" sz="2400" dirty="0"/>
              <a:t>What </a:t>
            </a:r>
            <a:r>
              <a:rPr lang="en-GB" sz="2400" dirty="0" smtClean="0"/>
              <a:t>is an </a:t>
            </a:r>
            <a:r>
              <a:rPr lang="en-GB" sz="2400" i="1" dirty="0" smtClean="0"/>
              <a:t>appropriate </a:t>
            </a:r>
            <a:r>
              <a:rPr lang="en-GB" sz="2400" dirty="0" smtClean="0"/>
              <a:t>emission database for this application?</a:t>
            </a:r>
          </a:p>
          <a:p>
            <a:r>
              <a:rPr lang="en-GB" sz="2400" dirty="0" smtClean="0"/>
              <a:t>An </a:t>
            </a:r>
            <a:r>
              <a:rPr lang="en-GB" sz="2400" dirty="0"/>
              <a:t>appropriate emission database </a:t>
            </a:r>
            <a:r>
              <a:rPr lang="en-GB" sz="2400" dirty="0" smtClean="0"/>
              <a:t>is one </a:t>
            </a:r>
            <a:r>
              <a:rPr lang="en-GB" sz="2400" dirty="0"/>
              <a:t>that can be aggregated or disaggregated </a:t>
            </a:r>
            <a:r>
              <a:rPr lang="en-GB" sz="2400" dirty="0" smtClean="0"/>
              <a:t>consistently, that includes not just emissions but the underlying data used to make the emissions</a:t>
            </a: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29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22</a:t>
            </a:fld>
            <a:endParaRPr lang="nb-NO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72394" y="2710299"/>
            <a:ext cx="7200800" cy="86177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l" defTabSz="914373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800" dirty="0" err="1" smtClean="0"/>
              <a:t>Thank</a:t>
            </a:r>
            <a:r>
              <a:rPr lang="nb-NO" sz="2800" dirty="0" smtClean="0"/>
              <a:t> </a:t>
            </a:r>
            <a:r>
              <a:rPr lang="nb-NO" sz="2800" dirty="0" err="1" smtClean="0"/>
              <a:t>you</a:t>
            </a:r>
            <a:endParaRPr lang="nb-NO" sz="2800" dirty="0"/>
          </a:p>
          <a:p>
            <a:pPr algn="ctr"/>
            <a:endParaRPr lang="nb-NO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22" y="6220032"/>
            <a:ext cx="1106875" cy="40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6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40346" y="242858"/>
            <a:ext cx="8136904" cy="738664"/>
          </a:xfrm>
        </p:spPr>
        <p:txBody>
          <a:bodyPr/>
          <a:lstStyle/>
          <a:p>
            <a:r>
              <a:rPr lang="en-GB" sz="2400" dirty="0"/>
              <a:t>2 day forecast for NO</a:t>
            </a:r>
            <a:r>
              <a:rPr lang="en-GB" sz="2400" baseline="-25000" dirty="0"/>
              <a:t>2</a:t>
            </a:r>
            <a:r>
              <a:rPr lang="en-GB" sz="2400" dirty="0"/>
              <a:t> at 25 m for all stations in Norway</a:t>
            </a:r>
            <a:br>
              <a:rPr lang="en-GB" sz="2400" dirty="0"/>
            </a:br>
            <a:r>
              <a:rPr lang="en-GB" sz="2400" b="0" dirty="0"/>
              <a:t>Comparison </a:t>
            </a:r>
            <a:r>
              <a:rPr lang="en-GB" sz="2400" b="0" i="1" dirty="0" err="1"/>
              <a:t>u</a:t>
            </a:r>
            <a:r>
              <a:rPr lang="en-GB" sz="2400" b="0" dirty="0" err="1"/>
              <a:t>EMEP</a:t>
            </a:r>
            <a:r>
              <a:rPr lang="en-GB" sz="2400" b="0" dirty="0"/>
              <a:t> and EMEP (2.5 km)</a:t>
            </a:r>
            <a:endParaRPr lang="en-GB" sz="2400" b="0" dirty="0"/>
          </a:p>
        </p:txBody>
      </p:sp>
      <p:pic>
        <p:nvPicPr>
          <p:cNvPr id="22" name="Bilde 12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7" r="7206"/>
          <a:stretch/>
        </p:blipFill>
        <p:spPr bwMode="auto">
          <a:xfrm>
            <a:off x="432336" y="1125541"/>
            <a:ext cx="8424936" cy="3528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12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06" y="4537348"/>
            <a:ext cx="5040560" cy="2067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72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/>
              <a:t>Overview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6" y="1269556"/>
            <a:ext cx="7503015" cy="5335657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Much time and effort has been put into the development of regional scale modelling</a:t>
            </a:r>
          </a:p>
          <a:p>
            <a:r>
              <a:rPr lang="en-GB" sz="2400" dirty="0"/>
              <a:t>These models now span many scales, e.g. </a:t>
            </a:r>
            <a:r>
              <a:rPr lang="en-GB" sz="2400" dirty="0"/>
              <a:t>EMEP is used on the global scale and down to </a:t>
            </a:r>
            <a:r>
              <a:rPr lang="en-GB" sz="2400" dirty="0" smtClean="0"/>
              <a:t>1 - 2 </a:t>
            </a:r>
            <a:r>
              <a:rPr lang="en-GB" sz="2400" dirty="0"/>
              <a:t>km (</a:t>
            </a:r>
            <a:r>
              <a:rPr lang="en-GB" sz="2400" dirty="0" smtClean="0"/>
              <a:t>EMEP4UK, EMEP4NO)</a:t>
            </a:r>
            <a:endParaRPr lang="en-GB" sz="2400" dirty="0"/>
          </a:p>
          <a:p>
            <a:r>
              <a:rPr lang="en-GB" sz="2400" dirty="0"/>
              <a:t>Even so, these models cannot resolve local near source gradients (e.g. roads) and cannot be validated by stations near to sources </a:t>
            </a:r>
          </a:p>
          <a:p>
            <a:r>
              <a:rPr lang="en-GB" sz="2400" dirty="0"/>
              <a:t>However, it is possible to cover large regions at high resolution using downscaling or redistribution techniques built into, or appended to, the regional models</a:t>
            </a:r>
          </a:p>
          <a:p>
            <a:r>
              <a:rPr lang="en-GB" sz="2400" dirty="0"/>
              <a:t>Such methods are often referred to as kernel techniques as they redistribute high resolution proxy or emission data based on a moving kernel (really just a Gaussian dispersion model)</a:t>
            </a:r>
          </a:p>
          <a:p>
            <a:r>
              <a:rPr lang="en-GB" sz="2400" dirty="0"/>
              <a:t>Application of these methods reveal the discrepancies between </a:t>
            </a:r>
            <a:r>
              <a:rPr lang="en-GB" sz="2400" dirty="0" smtClean="0"/>
              <a:t>local and regional emission </a:t>
            </a:r>
            <a:r>
              <a:rPr lang="en-GB" sz="2400" dirty="0"/>
              <a:t>inventory methods</a:t>
            </a:r>
          </a:p>
          <a:p>
            <a:r>
              <a:rPr lang="en-GB" sz="2400" dirty="0"/>
              <a:t>In </a:t>
            </a:r>
            <a:r>
              <a:rPr lang="en-GB" sz="2400" dirty="0" smtClean="0"/>
              <a:t>order to span all scales in future modelling then these emission discrepancies need to </a:t>
            </a:r>
            <a:r>
              <a:rPr lang="en-GB" sz="2400" dirty="0"/>
              <a:t>be </a:t>
            </a:r>
            <a:r>
              <a:rPr lang="en-GB" sz="2400" dirty="0" smtClean="0"/>
              <a:t>removed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00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/>
              <a:t>Recent activities in kernel downscaling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4"/>
            <a:ext cx="5391951" cy="5040560"/>
          </a:xfrm>
        </p:spPr>
        <p:txBody>
          <a:bodyPr>
            <a:normAutofit fontScale="85000" lnSpcReduction="20000"/>
          </a:bodyPr>
          <a:lstStyle/>
          <a:p>
            <a:r>
              <a:rPr lang="en-GB" sz="2400" dirty="0" err="1"/>
              <a:t>Theobold</a:t>
            </a:r>
            <a:r>
              <a:rPr lang="en-GB" sz="2400" dirty="0"/>
              <a:t> et al. (2016) 1 km sub-grid within EMEP 50 km but did not account for local or non-local contributions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 err="1"/>
              <a:t>Maiheu</a:t>
            </a:r>
            <a:r>
              <a:rPr lang="en-GB" sz="2400" dirty="0"/>
              <a:t> et al. </a:t>
            </a:r>
            <a:r>
              <a:rPr lang="en-GB" sz="2400" dirty="0"/>
              <a:t>(2017) European wide kernel downscaling </a:t>
            </a:r>
            <a:r>
              <a:rPr lang="en-GB" sz="2400" dirty="0" smtClean="0"/>
              <a:t>(125 m) for </a:t>
            </a:r>
            <a:r>
              <a:rPr lang="en-GB" sz="2400" dirty="0"/>
              <a:t>traffic emissions using </a:t>
            </a:r>
            <a:r>
              <a:rPr lang="en-GB" sz="2400" dirty="0" err="1" smtClean="0"/>
              <a:t>Chimere</a:t>
            </a:r>
            <a:r>
              <a:rPr lang="en-GB" sz="2400" dirty="0" smtClean="0"/>
              <a:t> (Presentation </a:t>
            </a:r>
            <a:r>
              <a:rPr lang="en-GB" sz="2400" dirty="0" err="1" smtClean="0"/>
              <a:t>Stijn</a:t>
            </a:r>
            <a:r>
              <a:rPr lang="en-GB" sz="2400" dirty="0" smtClean="0"/>
              <a:t> Janssen on Friday)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Sherpa city. </a:t>
            </a:r>
            <a:r>
              <a:rPr lang="en-GB" sz="2400" dirty="0"/>
              <a:t>European wide user </a:t>
            </a:r>
            <a:r>
              <a:rPr lang="en-GB" sz="2400" dirty="0" smtClean="0"/>
              <a:t>interface (in development) </a:t>
            </a:r>
            <a:r>
              <a:rPr lang="en-GB" sz="2400" dirty="0"/>
              <a:t>using kernel downscaling and </a:t>
            </a:r>
            <a:r>
              <a:rPr lang="en-GB" sz="2400" dirty="0" err="1"/>
              <a:t>Chimere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FAIRMODE emission comparison maps have shown discrepancies across Europe in top down and bottom up emissions (Enrico </a:t>
            </a:r>
            <a:r>
              <a:rPr lang="en-GB" sz="2400" dirty="0" err="1"/>
              <a:t>Pisoni</a:t>
            </a:r>
            <a:r>
              <a:rPr lang="en-GB" sz="2400" dirty="0"/>
              <a:t> </a:t>
            </a:r>
            <a:r>
              <a:rPr lang="en-GB" sz="2400" dirty="0" smtClean="0"/>
              <a:t>and Susana Lopez-</a:t>
            </a:r>
            <a:r>
              <a:rPr lang="en-GB" sz="2400" dirty="0" err="1" smtClean="0"/>
              <a:t>Aparicio</a:t>
            </a:r>
            <a:r>
              <a:rPr lang="en-GB" sz="2400" dirty="0" smtClean="0"/>
              <a:t> presentations </a:t>
            </a:r>
            <a:r>
              <a:rPr lang="en-GB" sz="2400" dirty="0"/>
              <a:t>Tuesday)</a:t>
            </a:r>
          </a:p>
          <a:p>
            <a:endParaRPr lang="en-GB" sz="2400" dirty="0"/>
          </a:p>
          <a:p>
            <a:r>
              <a:rPr lang="en-GB" sz="2400" dirty="0"/>
              <a:t>… and </a:t>
            </a:r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02576" y="6234761"/>
            <a:ext cx="64528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Theobald, M. R., sub-grid model for improving the spatial resolution of air quality modelling at a European scale, </a:t>
            </a:r>
            <a:r>
              <a:rPr lang="en-US" sz="700" dirty="0" err="1"/>
              <a:t>GSimpson</a:t>
            </a:r>
            <a:r>
              <a:rPr lang="en-US" sz="700" dirty="0"/>
              <a:t>, D., and </a:t>
            </a:r>
            <a:r>
              <a:rPr lang="en-US" sz="700" dirty="0" err="1"/>
              <a:t>Vieno</a:t>
            </a:r>
            <a:r>
              <a:rPr lang="en-US" sz="700" dirty="0"/>
              <a:t>, M.: A </a:t>
            </a:r>
            <a:r>
              <a:rPr lang="en-US" sz="700" dirty="0" err="1"/>
              <a:t>eoscientific</a:t>
            </a:r>
            <a:r>
              <a:rPr lang="en-US" sz="700" dirty="0"/>
              <a:t> Model Development Discussions, 2016, 1–22, doi:10.5194/gmd-2016-160, URL http://www. geosci-model-dev-discuss.net/gmd-2016-160/, 2016.</a:t>
            </a:r>
          </a:p>
          <a:p>
            <a:endParaRPr lang="nb-NO" sz="700" dirty="0"/>
          </a:p>
          <a:p>
            <a:r>
              <a:rPr lang="en-US" sz="700" dirty="0"/>
              <a:t>Improved Methodologies for NO2 Exposure Assessment in the EU (2017) </a:t>
            </a:r>
            <a:r>
              <a:rPr lang="en-US" sz="700" dirty="0" err="1"/>
              <a:t>Maiheu</a:t>
            </a:r>
            <a:r>
              <a:rPr lang="en-US" sz="700" dirty="0"/>
              <a:t> </a:t>
            </a:r>
            <a:r>
              <a:rPr lang="en-US" sz="700" dirty="0" err="1"/>
              <a:t>Bino</a:t>
            </a:r>
            <a:r>
              <a:rPr lang="en-US" sz="700" dirty="0"/>
              <a:t>, </a:t>
            </a:r>
            <a:r>
              <a:rPr lang="en-US" sz="700" dirty="0" err="1"/>
              <a:t>Wouter</a:t>
            </a:r>
            <a:r>
              <a:rPr lang="en-US" sz="700" dirty="0"/>
              <a:t> Lefebvre, Heather Walton, David </a:t>
            </a:r>
            <a:r>
              <a:rPr lang="en-US" sz="700" dirty="0" err="1"/>
              <a:t>Dajnak</a:t>
            </a:r>
            <a:r>
              <a:rPr lang="en-US" sz="700" dirty="0"/>
              <a:t>, </a:t>
            </a:r>
            <a:r>
              <a:rPr lang="en-US" sz="700" dirty="0" err="1"/>
              <a:t>Stijn</a:t>
            </a:r>
            <a:r>
              <a:rPr lang="en-US" sz="700" dirty="0"/>
              <a:t> Janssen, Martin Williams, Lisa Blyth, Sean </a:t>
            </a:r>
            <a:r>
              <a:rPr lang="en-US" sz="700" dirty="0" err="1"/>
              <a:t>Beevers</a:t>
            </a:r>
            <a:r>
              <a:rPr lang="en-US" sz="700" dirty="0"/>
              <a:t>. EC Report no.: 2017/RMA/R/1250. </a:t>
            </a:r>
            <a:r>
              <a:rPr lang="en-US" sz="700" dirty="0"/>
              <a:t>http://</a:t>
            </a:r>
            <a:r>
              <a:rPr lang="en-US" sz="700" dirty="0" smtClean="0"/>
              <a:t>ec.europa.eu/environment/air/pdf/NO2%20exposure%20final%20report.pdf</a:t>
            </a:r>
            <a:endParaRPr lang="en-US" sz="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304" y="1123326"/>
            <a:ext cx="1914714" cy="97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071" y="2190793"/>
            <a:ext cx="1421326" cy="892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448" y="2327057"/>
            <a:ext cx="1489570" cy="9339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071" y="3355872"/>
            <a:ext cx="1914714" cy="1065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497" y="3432559"/>
            <a:ext cx="767451" cy="554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0305" y="4516498"/>
            <a:ext cx="1914714" cy="109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6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322" y="361512"/>
            <a:ext cx="8501883" cy="861774"/>
          </a:xfrm>
        </p:spPr>
        <p:txBody>
          <a:bodyPr/>
          <a:lstStyle/>
          <a:p>
            <a:r>
              <a:rPr lang="en-GB" sz="2800" dirty="0" smtClean="0"/>
              <a:t>A brief overview </a:t>
            </a:r>
            <a:r>
              <a:rPr lang="en-GB" sz="2800" dirty="0"/>
              <a:t>kernel downscaling methodology</a:t>
            </a:r>
            <a:endParaRPr lang="en-GB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5</a:t>
            </a:fld>
            <a:endParaRPr lang="en-GB" dirty="0"/>
          </a:p>
        </p:txBody>
      </p:sp>
      <p:grpSp>
        <p:nvGrpSpPr>
          <p:cNvPr id="33" name="Group 32"/>
          <p:cNvGrpSpPr/>
          <p:nvPr/>
        </p:nvGrpSpPr>
        <p:grpSpPr>
          <a:xfrm>
            <a:off x="284495" y="5004537"/>
            <a:ext cx="1636645" cy="865306"/>
            <a:chOff x="500519" y="4580131"/>
            <a:chExt cx="1636645" cy="865306"/>
          </a:xfrm>
        </p:grpSpPr>
        <p:sp>
          <p:nvSpPr>
            <p:cNvPr id="5" name="Rectangle 4"/>
            <p:cNvSpPr/>
            <p:nvPr/>
          </p:nvSpPr>
          <p:spPr>
            <a:xfrm>
              <a:off x="756371" y="4580131"/>
              <a:ext cx="107960" cy="2880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332434" y="4706164"/>
              <a:ext cx="100783" cy="1524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40346" y="4882067"/>
              <a:ext cx="1442779" cy="0"/>
            </a:xfrm>
            <a:prstGeom prst="line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00519" y="4922217"/>
              <a:ext cx="1636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>
                  <a:solidFill>
                    <a:schemeClr val="accent3"/>
                  </a:solidFill>
                </a:rPr>
                <a:t>Sub-grid </a:t>
              </a:r>
              <a:r>
                <a:rPr lang="nb-NO" sz="1400" dirty="0" err="1">
                  <a:solidFill>
                    <a:schemeClr val="accent3"/>
                  </a:solidFill>
                </a:rPr>
                <a:t>proxy</a:t>
              </a:r>
              <a:r>
                <a:rPr lang="nb-NO" sz="1400" dirty="0">
                  <a:solidFill>
                    <a:schemeClr val="accent3"/>
                  </a:solidFill>
                </a:rPr>
                <a:t> </a:t>
              </a:r>
              <a:r>
                <a:rPr lang="nb-NO" sz="1400" dirty="0" smtClean="0">
                  <a:solidFill>
                    <a:schemeClr val="accent3"/>
                  </a:solidFill>
                </a:rPr>
                <a:t>data (</a:t>
              </a:r>
              <a:r>
                <a:rPr lang="nb-NO" sz="1400" dirty="0" err="1" smtClean="0">
                  <a:solidFill>
                    <a:schemeClr val="accent3"/>
                  </a:solidFill>
                </a:rPr>
                <a:t>activity</a:t>
              </a:r>
              <a:r>
                <a:rPr lang="nb-NO" sz="1400" dirty="0" smtClean="0">
                  <a:solidFill>
                    <a:schemeClr val="accent3"/>
                  </a:solidFill>
                </a:rPr>
                <a:t> data)</a:t>
              </a:r>
              <a:endParaRPr lang="en-US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05105" y="4014019"/>
            <a:ext cx="1368152" cy="663125"/>
            <a:chOff x="630184" y="4014013"/>
            <a:chExt cx="1368152" cy="663125"/>
          </a:xfrm>
        </p:grpSpPr>
        <p:sp>
          <p:nvSpPr>
            <p:cNvPr id="12" name="Rectangle 11"/>
            <p:cNvSpPr/>
            <p:nvPr/>
          </p:nvSpPr>
          <p:spPr>
            <a:xfrm>
              <a:off x="630184" y="4014013"/>
              <a:ext cx="1368152" cy="158587"/>
            </a:xfrm>
            <a:prstGeom prst="rect">
              <a:avLst/>
            </a:prstGeom>
            <a:solidFill>
              <a:schemeClr val="tx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2869" y="4153918"/>
              <a:ext cx="1345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>
                  <a:solidFill>
                    <a:schemeClr val="tx2"/>
                  </a:solidFill>
                </a:rPr>
                <a:t>CTM grid </a:t>
              </a:r>
              <a:r>
                <a:rPr lang="nb-NO" sz="1400" dirty="0" err="1">
                  <a:solidFill>
                    <a:schemeClr val="tx2"/>
                  </a:solidFill>
                </a:rPr>
                <a:t>emission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149487" y="4341244"/>
            <a:ext cx="1529049" cy="1096889"/>
            <a:chOff x="2449416" y="4852024"/>
            <a:chExt cx="1529049" cy="1096889"/>
          </a:xfrm>
        </p:grpSpPr>
        <p:sp>
          <p:nvSpPr>
            <p:cNvPr id="21" name="Rectangle 20"/>
            <p:cNvSpPr/>
            <p:nvPr/>
          </p:nvSpPr>
          <p:spPr>
            <a:xfrm>
              <a:off x="2710380" y="4852024"/>
              <a:ext cx="141397" cy="2880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86444" y="4987656"/>
              <a:ext cx="141397" cy="152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494356" y="5140056"/>
              <a:ext cx="1442779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449416" y="5210249"/>
              <a:ext cx="15290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err="1">
                  <a:solidFill>
                    <a:schemeClr val="tx2"/>
                  </a:solidFill>
                </a:rPr>
                <a:t>Redistribute</a:t>
              </a:r>
              <a:r>
                <a:rPr lang="nb-NO" sz="1400" dirty="0">
                  <a:solidFill>
                    <a:schemeClr val="tx2"/>
                  </a:solidFill>
                </a:rPr>
                <a:t> CTM to sub-grid </a:t>
              </a:r>
              <a:r>
                <a:rPr lang="nb-NO" sz="1400" dirty="0" err="1">
                  <a:solidFill>
                    <a:schemeClr val="tx2"/>
                  </a:solidFill>
                </a:rPr>
                <a:t>emission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25" name="Right Arrow 24"/>
          <p:cNvSpPr/>
          <p:nvPr/>
        </p:nvSpPr>
        <p:spPr>
          <a:xfrm rot="20466754">
            <a:off x="1799265" y="4987776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20202592">
            <a:off x="3585100" y="5192009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387277" y="1341565"/>
            <a:ext cx="1395449" cy="1770787"/>
            <a:chOff x="612354" y="1413570"/>
            <a:chExt cx="1395449" cy="1770787"/>
          </a:xfrm>
        </p:grpSpPr>
        <p:sp>
          <p:nvSpPr>
            <p:cNvPr id="4" name="Rectangle 3"/>
            <p:cNvSpPr/>
            <p:nvPr/>
          </p:nvSpPr>
          <p:spPr>
            <a:xfrm>
              <a:off x="612354" y="2186688"/>
              <a:ext cx="1368152" cy="441536"/>
            </a:xfrm>
            <a:prstGeom prst="rect">
              <a:avLst/>
            </a:prstGeom>
            <a:solidFill>
              <a:srgbClr val="007635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dirty="0"/>
                <a:t>Non-</a:t>
              </a:r>
              <a:r>
                <a:rPr lang="nb-NO" dirty="0" err="1"/>
                <a:t>local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355" y="1413570"/>
              <a:ext cx="1368152" cy="773117"/>
            </a:xfrm>
            <a:prstGeom prst="rect">
              <a:avLst/>
            </a:prstGeom>
            <a:solidFill>
              <a:srgbClr val="007635"/>
            </a:solidFill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dirty="0" err="1"/>
                <a:t>Local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0061" y="2661137"/>
              <a:ext cx="13877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>
                  <a:solidFill>
                    <a:schemeClr val="accent1">
                      <a:lumMod val="75000"/>
                    </a:schemeClr>
                  </a:solidFill>
                </a:rPr>
                <a:t>CTM grid </a:t>
              </a:r>
              <a:r>
                <a:rPr lang="nb-NO" sz="1400" dirty="0" err="1">
                  <a:solidFill>
                    <a:schemeClr val="accent1">
                      <a:lumMod val="75000"/>
                    </a:schemeClr>
                  </a:solidFill>
                </a:rPr>
                <a:t>concentration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36" name="Right Arrow 35"/>
          <p:cNvSpPr/>
          <p:nvPr/>
        </p:nvSpPr>
        <p:spPr>
          <a:xfrm>
            <a:off x="5361733" y="1684608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538771">
            <a:off x="1802050" y="4480854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6517898" y="3174022"/>
            <a:ext cx="1775823" cy="2847234"/>
            <a:chOff x="7167051" y="3369900"/>
            <a:chExt cx="1775823" cy="2847234"/>
          </a:xfrm>
        </p:grpSpPr>
        <p:sp>
          <p:nvSpPr>
            <p:cNvPr id="18" name="Rectangle 17"/>
            <p:cNvSpPr/>
            <p:nvPr/>
          </p:nvSpPr>
          <p:spPr>
            <a:xfrm>
              <a:off x="7381106" y="5000501"/>
              <a:ext cx="1368152" cy="432047"/>
            </a:xfrm>
            <a:prstGeom prst="rect">
              <a:avLst/>
            </a:prstGeom>
            <a:solidFill>
              <a:srgbClr val="007635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dirty="0"/>
                <a:t>Non-</a:t>
              </a:r>
              <a:r>
                <a:rPr lang="nb-NO" dirty="0" err="1"/>
                <a:t>local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67051" y="5478470"/>
              <a:ext cx="17758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Add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resulting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local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sub-grid to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nonlocal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CTM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01270" y="3369900"/>
              <a:ext cx="1519996" cy="1705704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1980506" y="2061642"/>
            <a:ext cx="1800200" cy="2145578"/>
            <a:chOff x="2196530" y="2201228"/>
            <a:chExt cx="1800200" cy="2145578"/>
          </a:xfrm>
        </p:grpSpPr>
        <p:sp>
          <p:nvSpPr>
            <p:cNvPr id="17" name="TextBox 16"/>
            <p:cNvSpPr txBox="1"/>
            <p:nvPr/>
          </p:nvSpPr>
          <p:spPr>
            <a:xfrm>
              <a:off x="2196530" y="3608142"/>
              <a:ext cx="18002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Distribution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kernel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based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on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Gaussian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dispersion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0547" y="2201228"/>
              <a:ext cx="1757918" cy="1457005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3970482" y="3058104"/>
            <a:ext cx="1466408" cy="2469653"/>
            <a:chOff x="4258514" y="2811656"/>
            <a:chExt cx="1466408" cy="2469653"/>
          </a:xfrm>
        </p:grpSpPr>
        <p:sp>
          <p:nvSpPr>
            <p:cNvPr id="19" name="TextBox 18"/>
            <p:cNvSpPr txBox="1"/>
            <p:nvPr/>
          </p:nvSpPr>
          <p:spPr>
            <a:xfrm>
              <a:off x="4258514" y="4542645"/>
              <a:ext cx="14493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Dispersion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local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proxy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/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emission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sub-grid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5534" y="2811656"/>
              <a:ext cx="1419388" cy="1705704"/>
            </a:xfrm>
            <a:prstGeom prst="rect">
              <a:avLst/>
            </a:prstGeom>
          </p:spPr>
        </p:pic>
      </p:grpSp>
      <p:sp>
        <p:nvSpPr>
          <p:cNvPr id="64" name="TextBox 63"/>
          <p:cNvSpPr txBox="1"/>
          <p:nvPr/>
        </p:nvSpPr>
        <p:spPr>
          <a:xfrm>
            <a:off x="7086828" y="1646241"/>
            <a:ext cx="407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or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Cross 65"/>
          <p:cNvSpPr/>
          <p:nvPr/>
        </p:nvSpPr>
        <p:spPr>
          <a:xfrm>
            <a:off x="6131864" y="4699469"/>
            <a:ext cx="411615" cy="438613"/>
          </a:xfrm>
          <a:prstGeom prst="plus">
            <a:avLst>
              <a:gd name="adj" fmla="val 3861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7283296" y="1348169"/>
            <a:ext cx="1775823" cy="2010758"/>
            <a:chOff x="7202436" y="1360699"/>
            <a:chExt cx="1775823" cy="2010758"/>
          </a:xfrm>
        </p:grpSpPr>
        <p:sp>
          <p:nvSpPr>
            <p:cNvPr id="62" name="Rectangle 61"/>
            <p:cNvSpPr/>
            <p:nvPr/>
          </p:nvSpPr>
          <p:spPr>
            <a:xfrm>
              <a:off x="7377192" y="1360699"/>
              <a:ext cx="1368152" cy="773117"/>
            </a:xfrm>
            <a:prstGeom prst="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202436" y="2632793"/>
              <a:ext cx="17758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Redistribute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local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CTM grid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using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sub-grid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370887" y="2142101"/>
              <a:ext cx="1368152" cy="441536"/>
            </a:xfrm>
            <a:prstGeom prst="rect">
              <a:avLst/>
            </a:prstGeom>
            <a:solidFill>
              <a:srgbClr val="007635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dirty="0"/>
                <a:t>Non-</a:t>
              </a:r>
              <a:r>
                <a:rPr lang="nb-NO" dirty="0" err="1"/>
                <a:t>local</a:t>
              </a:r>
              <a:endParaRPr lang="en-US" dirty="0"/>
            </a:p>
          </p:txBody>
        </p:sp>
        <p:sp>
          <p:nvSpPr>
            <p:cNvPr id="67" name="Cross 66"/>
            <p:cNvSpPr/>
            <p:nvPr/>
          </p:nvSpPr>
          <p:spPr>
            <a:xfrm rot="18769571">
              <a:off x="7890518" y="1546419"/>
              <a:ext cx="411615" cy="438613"/>
            </a:xfrm>
            <a:prstGeom prst="plus">
              <a:avLst>
                <a:gd name="adj" fmla="val 38616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641968" y="1340393"/>
            <a:ext cx="1700994" cy="1791366"/>
            <a:chOff x="5402082" y="1367178"/>
            <a:chExt cx="1700994" cy="1791366"/>
          </a:xfrm>
        </p:grpSpPr>
        <p:sp>
          <p:nvSpPr>
            <p:cNvPr id="27" name="TextBox 26"/>
            <p:cNvSpPr txBox="1"/>
            <p:nvPr/>
          </p:nvSpPr>
          <p:spPr>
            <a:xfrm>
              <a:off x="5402082" y="2635324"/>
              <a:ext cx="1700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Remove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local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CTM grid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536438" y="2148120"/>
              <a:ext cx="1368152" cy="441536"/>
            </a:xfrm>
            <a:prstGeom prst="rect">
              <a:avLst/>
            </a:prstGeom>
            <a:solidFill>
              <a:srgbClr val="007635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dirty="0"/>
                <a:t>Non-</a:t>
              </a:r>
              <a:r>
                <a:rPr lang="nb-NO" dirty="0" err="1"/>
                <a:t>local</a:t>
              </a:r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538097" y="1367178"/>
              <a:ext cx="1368152" cy="773117"/>
            </a:xfrm>
            <a:prstGeom prst="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0" name="Minus 69"/>
            <p:cNvSpPr/>
            <p:nvPr/>
          </p:nvSpPr>
          <p:spPr>
            <a:xfrm>
              <a:off x="5990372" y="1572107"/>
              <a:ext cx="520979" cy="405299"/>
            </a:xfrm>
            <a:prstGeom prst="mathMinus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9" name="Right Arrow 78"/>
          <p:cNvSpPr/>
          <p:nvPr/>
        </p:nvSpPr>
        <p:spPr>
          <a:xfrm>
            <a:off x="3437922" y="1646239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Right Arrow 79"/>
          <p:cNvSpPr/>
          <p:nvPr/>
        </p:nvSpPr>
        <p:spPr>
          <a:xfrm rot="16200000">
            <a:off x="4492192" y="3245428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3749460" y="1351298"/>
            <a:ext cx="1700994" cy="1763936"/>
            <a:chOff x="3749459" y="1351297"/>
            <a:chExt cx="1700994" cy="1763936"/>
          </a:xfrm>
        </p:grpSpPr>
        <p:sp>
          <p:nvSpPr>
            <p:cNvPr id="78" name="Rectangle 77"/>
            <p:cNvSpPr/>
            <p:nvPr/>
          </p:nvSpPr>
          <p:spPr>
            <a:xfrm>
              <a:off x="3919159" y="1351297"/>
              <a:ext cx="1368152" cy="773117"/>
            </a:xfrm>
            <a:prstGeom prst="rect">
              <a:avLst/>
            </a:prstGeom>
            <a:solidFill>
              <a:srgbClr val="00B050"/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b-NO" dirty="0" err="1"/>
                <a:t>Local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749459" y="2161126"/>
              <a:ext cx="17009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Determine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the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local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CTM grid by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volume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integration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>
                  <a:solidFill>
                    <a:schemeClr val="bg1">
                      <a:lumMod val="50000"/>
                    </a:schemeClr>
                  </a:solidFill>
                </a:rPr>
                <a:t>of</a:t>
              </a:r>
              <a:r>
                <a:rPr lang="nb-NO" sz="14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nb-NO" sz="1400" dirty="0" err="1" smtClean="0">
                  <a:solidFill>
                    <a:schemeClr val="bg1">
                      <a:lumMod val="50000"/>
                    </a:schemeClr>
                  </a:solidFill>
                </a:rPr>
                <a:t>the</a:t>
              </a:r>
              <a:r>
                <a:rPr lang="nb-NO" sz="1400" dirty="0" smtClean="0">
                  <a:solidFill>
                    <a:schemeClr val="bg1">
                      <a:lumMod val="50000"/>
                    </a:schemeClr>
                  </a:solidFill>
                </a:rPr>
                <a:t> sub-grid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921141" y="1382622"/>
            <a:ext cx="1489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Use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CTM to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calculate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dirty="0" err="1">
                <a:solidFill>
                  <a:schemeClr val="bg1">
                    <a:lumMod val="50000"/>
                  </a:schemeClr>
                </a:solidFill>
              </a:rPr>
              <a:t>local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 grid 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b-NO" sz="1400" i="1" dirty="0" err="1" smtClean="0">
                <a:solidFill>
                  <a:schemeClr val="bg1">
                    <a:lumMod val="50000"/>
                  </a:schemeClr>
                </a:solidFill>
              </a:rPr>
              <a:t>ls-u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EMEP</a:t>
            </a:r>
            <a:r>
              <a:rPr lang="nb-NO" sz="140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2149488" y="5508325"/>
            <a:ext cx="1529049" cy="881445"/>
            <a:chOff x="2449416" y="4852024"/>
            <a:chExt cx="1529049" cy="881445"/>
          </a:xfrm>
        </p:grpSpPr>
        <p:sp>
          <p:nvSpPr>
            <p:cNvPr id="85" name="Rectangle 84"/>
            <p:cNvSpPr/>
            <p:nvPr/>
          </p:nvSpPr>
          <p:spPr>
            <a:xfrm>
              <a:off x="2710380" y="4852024"/>
              <a:ext cx="141397" cy="2880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286444" y="4987656"/>
              <a:ext cx="141397" cy="152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2494356" y="5140056"/>
              <a:ext cx="1442779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2449416" y="5210249"/>
              <a:ext cx="1529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400" dirty="0" err="1" smtClean="0">
                  <a:solidFill>
                    <a:schemeClr val="tx2"/>
                  </a:solidFill>
                </a:rPr>
                <a:t>Bottom</a:t>
              </a:r>
              <a:r>
                <a:rPr lang="nb-NO" sz="1400" dirty="0" smtClean="0">
                  <a:solidFill>
                    <a:schemeClr val="tx2"/>
                  </a:solidFill>
                </a:rPr>
                <a:t> up sub-grid </a:t>
              </a:r>
              <a:r>
                <a:rPr lang="nb-NO" sz="1400" dirty="0" err="1">
                  <a:solidFill>
                    <a:schemeClr val="tx2"/>
                  </a:solidFill>
                </a:rPr>
                <a:t>emission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35" name="Right Arrow 34"/>
          <p:cNvSpPr/>
          <p:nvPr/>
        </p:nvSpPr>
        <p:spPr>
          <a:xfrm rot="1538771">
            <a:off x="3590348" y="4016754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Right Arrow 88"/>
          <p:cNvSpPr/>
          <p:nvPr/>
        </p:nvSpPr>
        <p:spPr>
          <a:xfrm rot="1538771">
            <a:off x="1820293" y="5497561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3914591">
            <a:off x="6337878" y="3405062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 rot="7063344">
            <a:off x="8002718" y="3432586"/>
            <a:ext cx="360040" cy="25555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2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6" grpId="0" animBg="1"/>
      <p:bldP spid="39" grpId="0" animBg="1"/>
      <p:bldP spid="64" grpId="0"/>
      <p:bldP spid="66" grpId="0" animBg="1"/>
      <p:bldP spid="79" grpId="0" animBg="1"/>
      <p:bldP spid="80" grpId="0" animBg="1"/>
      <p:bldP spid="83" grpId="0"/>
      <p:bldP spid="35" grpId="0" animBg="1"/>
      <p:bldP spid="89" grpId="0" animBg="1"/>
      <p:bldP spid="41" grpId="0" animBg="1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/>
              <a:t>Advantages of the kernel methodology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4"/>
            <a:ext cx="7373201" cy="4824536"/>
          </a:xfrm>
        </p:spPr>
        <p:txBody>
          <a:bodyPr>
            <a:normAutofit/>
          </a:bodyPr>
          <a:lstStyle/>
          <a:p>
            <a:r>
              <a:rPr lang="en-GB" sz="2400" dirty="0"/>
              <a:t>The </a:t>
            </a:r>
            <a:r>
              <a:rPr lang="en-GB" sz="2400" dirty="0" smtClean="0"/>
              <a:t>gridded </a:t>
            </a:r>
            <a:r>
              <a:rPr lang="en-GB" sz="2400" dirty="0"/>
              <a:t>CTM </a:t>
            </a:r>
            <a:r>
              <a:rPr lang="en-GB" sz="2400" dirty="0" smtClean="0"/>
              <a:t>concentration </a:t>
            </a:r>
            <a:r>
              <a:rPr lang="en-GB" sz="2400" dirty="0"/>
              <a:t>can be conserved, out of respect for regional modellers</a:t>
            </a:r>
          </a:p>
          <a:p>
            <a:r>
              <a:rPr lang="en-GB" sz="2400" dirty="0"/>
              <a:t>If the removal of the local CTM contribution is properly done then all double counting is avoided</a:t>
            </a:r>
          </a:p>
          <a:p>
            <a:r>
              <a:rPr lang="en-GB" sz="2400" dirty="0"/>
              <a:t>Instead of using CTMs as boundary conditions then local models can be laid seamlessly on top of existing CTMs allowing large regions to be modelled at high resolution</a:t>
            </a:r>
          </a:p>
          <a:p>
            <a:endParaRPr lang="en-GB" sz="2400" dirty="0"/>
          </a:p>
          <a:p>
            <a:r>
              <a:rPr lang="en-GB" sz="2400" dirty="0"/>
              <a:t>For seamless application then the aggregated CTM grid emissions should be the same as the sub-grid distribution</a:t>
            </a:r>
          </a:p>
          <a:p>
            <a:r>
              <a:rPr lang="en-GB" sz="2400" dirty="0"/>
              <a:t>Only appropriate for non-reactive primary emissions (NO</a:t>
            </a:r>
            <a:r>
              <a:rPr lang="en-GB" sz="2400" baseline="-25000" dirty="0"/>
              <a:t>2</a:t>
            </a:r>
            <a:r>
              <a:rPr lang="en-GB" sz="2400" dirty="0"/>
              <a:t> post processing possible)</a:t>
            </a:r>
          </a:p>
          <a:p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29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i="1" dirty="0" err="1"/>
              <a:t>u</a:t>
            </a:r>
            <a:r>
              <a:rPr lang="en-GB" sz="2800" dirty="0" err="1"/>
              <a:t>EMEP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4"/>
            <a:ext cx="5630805" cy="5335660"/>
          </a:xfrm>
        </p:spPr>
        <p:txBody>
          <a:bodyPr>
            <a:normAutofit lnSpcReduction="10000"/>
          </a:bodyPr>
          <a:lstStyle/>
          <a:p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r>
              <a:rPr lang="en-GB" sz="2400" dirty="0"/>
              <a:t> (urban EMEP) consists of two parts</a:t>
            </a:r>
          </a:p>
          <a:p>
            <a:endParaRPr lang="en-GB" sz="2400" dirty="0" smtClean="0"/>
          </a:p>
          <a:p>
            <a:r>
              <a:rPr lang="en-GB" sz="2400" dirty="0" smtClean="0"/>
              <a:t>A </a:t>
            </a:r>
            <a:r>
              <a:rPr lang="en-GB" sz="2400" dirty="0"/>
              <a:t>method for calculating the </a:t>
            </a:r>
            <a:r>
              <a:rPr lang="en-GB" sz="2400" b="1" dirty="0"/>
              <a:t>local source </a:t>
            </a:r>
            <a:r>
              <a:rPr lang="en-GB" sz="2400" dirty="0"/>
              <a:t>contribution</a:t>
            </a:r>
            <a:r>
              <a:rPr lang="en-GB" sz="2400" b="1" dirty="0"/>
              <a:t> </a:t>
            </a:r>
            <a:r>
              <a:rPr lang="en-GB" sz="2400" dirty="0"/>
              <a:t>of gridded </a:t>
            </a:r>
            <a:r>
              <a:rPr lang="en-GB" sz="2400" dirty="0" smtClean="0"/>
              <a:t>emissions </a:t>
            </a:r>
            <a:r>
              <a:rPr lang="en-GB" sz="2400" dirty="0"/>
              <a:t>within EMEP has </a:t>
            </a:r>
            <a:r>
              <a:rPr lang="en-GB" sz="2400" dirty="0"/>
              <a:t>been developed </a:t>
            </a:r>
            <a:r>
              <a:rPr lang="en-GB" sz="2400" dirty="0"/>
              <a:t>(</a:t>
            </a:r>
            <a:r>
              <a:rPr lang="en-GB" sz="2400" i="1" dirty="0"/>
              <a:t>ls-</a:t>
            </a:r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r>
              <a:rPr lang="en-GB" sz="2400" dirty="0"/>
              <a:t>) </a:t>
            </a:r>
          </a:p>
          <a:p>
            <a:endParaRPr lang="en-GB" sz="2400" dirty="0" smtClean="0"/>
          </a:p>
          <a:p>
            <a:r>
              <a:rPr lang="en-GB" sz="2400" dirty="0" smtClean="0"/>
              <a:t>A </a:t>
            </a:r>
            <a:r>
              <a:rPr lang="en-GB" sz="2400" dirty="0"/>
              <a:t>method for </a:t>
            </a:r>
            <a:r>
              <a:rPr lang="en-GB" sz="2400" b="1" dirty="0" smtClean="0"/>
              <a:t>downscaling </a:t>
            </a:r>
            <a:r>
              <a:rPr lang="en-GB" sz="2400" dirty="0" smtClean="0"/>
              <a:t>the </a:t>
            </a:r>
            <a:r>
              <a:rPr lang="en-GB" sz="2400" dirty="0"/>
              <a:t>local source </a:t>
            </a:r>
            <a:r>
              <a:rPr lang="en-GB" sz="2400" dirty="0" smtClean="0"/>
              <a:t>contributions, </a:t>
            </a:r>
            <a:r>
              <a:rPr lang="en-GB" sz="2400" dirty="0"/>
              <a:t>by </a:t>
            </a:r>
            <a:r>
              <a:rPr lang="en-GB" sz="2400" b="1" dirty="0"/>
              <a:t>redistribution</a:t>
            </a:r>
            <a:r>
              <a:rPr lang="en-GB" sz="2400" dirty="0"/>
              <a:t> or </a:t>
            </a:r>
            <a:r>
              <a:rPr lang="en-GB" sz="2400" b="1" dirty="0"/>
              <a:t>replacement</a:t>
            </a:r>
            <a:r>
              <a:rPr lang="en-GB" sz="2400" dirty="0"/>
              <a:t>,</a:t>
            </a:r>
            <a:r>
              <a:rPr lang="en-GB" sz="2400" dirty="0" smtClean="0"/>
              <a:t> </a:t>
            </a:r>
            <a:r>
              <a:rPr lang="en-GB" sz="2400" dirty="0"/>
              <a:t>to high resolution sub-grids (</a:t>
            </a:r>
            <a:r>
              <a:rPr lang="en-GB" sz="2400" i="1" dirty="0"/>
              <a:t>ds-</a:t>
            </a:r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r>
              <a:rPr lang="en-GB" sz="2400" dirty="0" smtClean="0"/>
              <a:t>) of ~ 50 m</a:t>
            </a:r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Can </a:t>
            </a:r>
            <a:r>
              <a:rPr lang="en-GB" sz="2400" dirty="0"/>
              <a:t>be applied on both hourly and annual </a:t>
            </a:r>
            <a:r>
              <a:rPr lang="en-GB" sz="2400" dirty="0" smtClean="0"/>
              <a:t>data and on all EMEP resolutions (e.g. 0.1</a:t>
            </a:r>
            <a:r>
              <a:rPr lang="en-GB" sz="2400" baseline="30000" dirty="0" smtClean="0"/>
              <a:t>o</a:t>
            </a:r>
            <a:r>
              <a:rPr lang="en-GB" sz="2400" dirty="0" smtClean="0"/>
              <a:t> and 2.5 km)</a:t>
            </a:r>
            <a:endParaRPr lang="en-GB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59"/>
          <a:stretch/>
        </p:blipFill>
        <p:spPr bwMode="auto">
          <a:xfrm>
            <a:off x="6858372" y="1989634"/>
            <a:ext cx="148714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3320" r="5473" b="55232"/>
          <a:stretch/>
        </p:blipFill>
        <p:spPr bwMode="auto">
          <a:xfrm>
            <a:off x="6877050" y="3670412"/>
            <a:ext cx="1477011" cy="118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79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576955"/>
            <a:ext cx="7373201" cy="430887"/>
          </a:xfrm>
        </p:spPr>
        <p:txBody>
          <a:bodyPr/>
          <a:lstStyle/>
          <a:p>
            <a:r>
              <a:rPr lang="en-GB" sz="2800" dirty="0"/>
              <a:t>Local source </a:t>
            </a:r>
            <a:r>
              <a:rPr lang="en-GB" sz="2800" i="1" dirty="0"/>
              <a:t>ls-</a:t>
            </a:r>
            <a:r>
              <a:rPr lang="en-GB" sz="2800" i="1" dirty="0" err="1"/>
              <a:t>u</a:t>
            </a:r>
            <a:r>
              <a:rPr lang="en-GB" sz="2800" dirty="0" err="1"/>
              <a:t>EMEP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05" y="1269555"/>
            <a:ext cx="5198757" cy="5212547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Built into the EMEP </a:t>
            </a:r>
            <a:r>
              <a:rPr lang="en-GB" sz="2400" dirty="0" smtClean="0"/>
              <a:t>model, </a:t>
            </a:r>
            <a:r>
              <a:rPr lang="en-GB" sz="2400" dirty="0"/>
              <a:t>source concentration fluxes are followed through the model domain to the surrounding grids</a:t>
            </a:r>
          </a:p>
          <a:p>
            <a:r>
              <a:rPr lang="en-GB" sz="2400" dirty="0"/>
              <a:t>With this we know the contribution to each grid from all the neighbouring grids, e.g. </a:t>
            </a:r>
            <a:r>
              <a:rPr lang="en-GB" sz="2400" dirty="0"/>
              <a:t>5 x 5 </a:t>
            </a:r>
            <a:r>
              <a:rPr lang="en-GB" sz="2400" dirty="0" smtClean="0"/>
              <a:t>or 20 x 20 surrounding </a:t>
            </a:r>
            <a:r>
              <a:rPr lang="en-GB" sz="2400" dirty="0"/>
              <a:t>grids</a:t>
            </a:r>
          </a:p>
          <a:p>
            <a:r>
              <a:rPr lang="en-GB" sz="2400" dirty="0"/>
              <a:t>Knowing this we </a:t>
            </a:r>
            <a:r>
              <a:rPr lang="en-GB" sz="2400" dirty="0" smtClean="0"/>
              <a:t>can calculate </a:t>
            </a:r>
            <a:r>
              <a:rPr lang="en-GB" sz="2400" b="1" dirty="0" smtClean="0"/>
              <a:t>source </a:t>
            </a:r>
            <a:r>
              <a:rPr lang="en-GB" sz="2400" b="1" dirty="0"/>
              <a:t>contributions </a:t>
            </a:r>
            <a:r>
              <a:rPr lang="en-GB" sz="2400" dirty="0"/>
              <a:t>to or from the surrounding </a:t>
            </a:r>
            <a:r>
              <a:rPr lang="en-GB" sz="2400" dirty="0" smtClean="0"/>
              <a:t>grids</a:t>
            </a:r>
          </a:p>
          <a:p>
            <a:r>
              <a:rPr lang="en-GB" sz="2400" dirty="0" smtClean="0"/>
              <a:t>And/or use this information to </a:t>
            </a:r>
            <a:r>
              <a:rPr lang="en-GB" sz="2400" b="1" dirty="0" smtClean="0"/>
              <a:t>downscale</a:t>
            </a:r>
            <a:r>
              <a:rPr lang="en-GB" sz="2400" dirty="0" smtClean="0"/>
              <a:t> only the local source contribution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978" y="1269555"/>
            <a:ext cx="2544514" cy="260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977" y="4293890"/>
            <a:ext cx="2576587" cy="1499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65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" y="242858"/>
            <a:ext cx="7373201" cy="738664"/>
          </a:xfrm>
        </p:spPr>
        <p:txBody>
          <a:bodyPr/>
          <a:lstStyle/>
          <a:p>
            <a:r>
              <a:rPr lang="en-GB" sz="2400" dirty="0"/>
              <a:t>Example for traffic in Oslo using </a:t>
            </a:r>
            <a:r>
              <a:rPr lang="en-GB" sz="2400" i="1" dirty="0"/>
              <a:t>ls-</a:t>
            </a:r>
            <a:r>
              <a:rPr lang="en-GB" sz="2400" i="1" dirty="0" err="1"/>
              <a:t>u</a:t>
            </a:r>
            <a:r>
              <a:rPr lang="en-GB" sz="2400" dirty="0" err="1"/>
              <a:t>EMEP</a:t>
            </a:r>
            <a:r>
              <a:rPr lang="en-GB" sz="2400" dirty="0"/>
              <a:t> (NO</a:t>
            </a:r>
            <a:r>
              <a:rPr lang="en-GB" sz="2400" baseline="-25000" dirty="0"/>
              <a:t>x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lang="en-GB" sz="2400" b="0" dirty="0"/>
              <a:t>2 day forecast average at 2.5 km resolution</a:t>
            </a:r>
            <a:endParaRPr lang="en-GB" sz="2400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5965" y="6482102"/>
            <a:ext cx="468000" cy="123111"/>
          </a:xfrm>
        </p:spPr>
        <p:txBody>
          <a:bodyPr/>
          <a:lstStyle/>
          <a:p>
            <a:fld id="{D5ED987E-C9A5-4BD9-B8B4-14FB34A4F616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333"/>
          <a:stretch/>
        </p:blipFill>
        <p:spPr>
          <a:xfrm>
            <a:off x="1004581" y="4275077"/>
            <a:ext cx="3808126" cy="2614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7773"/>
          <a:stretch/>
        </p:blipFill>
        <p:spPr>
          <a:xfrm>
            <a:off x="5157156" y="1485581"/>
            <a:ext cx="3808126" cy="2630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8164"/>
          <a:stretch/>
        </p:blipFill>
        <p:spPr>
          <a:xfrm>
            <a:off x="5157155" y="4266364"/>
            <a:ext cx="3808126" cy="26198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8129"/>
          <a:stretch/>
        </p:blipFill>
        <p:spPr>
          <a:xfrm>
            <a:off x="1011010" y="1485576"/>
            <a:ext cx="3808126" cy="26208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12707" y="1151697"/>
            <a:ext cx="225306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Fractional contribution from surrounding grids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133" y="4020186"/>
            <a:ext cx="201622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Total fraction from all surrounding grids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97118" y="4020186"/>
            <a:ext cx="220664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Total local contribution from traffic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8378" y="1172696"/>
            <a:ext cx="164615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Total NO</a:t>
            </a:r>
            <a:r>
              <a:rPr lang="en-US" sz="1600" baseline="-25000" dirty="0">
                <a:solidFill>
                  <a:srgbClr val="0070C0"/>
                </a:solidFill>
              </a:rPr>
              <a:t>x</a:t>
            </a:r>
            <a:r>
              <a:rPr lang="en-US" sz="1600" dirty="0">
                <a:solidFill>
                  <a:srgbClr val="0070C0"/>
                </a:solidFill>
              </a:rPr>
              <a:t> concentration</a:t>
            </a:r>
          </a:p>
        </p:txBody>
      </p:sp>
    </p:spTree>
    <p:extLst>
      <p:ext uri="{BB962C8B-B14F-4D97-AF65-F5344CB8AC3E}">
        <p14:creationId xmlns:p14="http://schemas.microsoft.com/office/powerpoint/2010/main" val="290821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ET_PPT_Engelsk_FINAL">
  <a:themeElements>
    <a:clrScheme name="MET">
      <a:dk1>
        <a:sysClr val="windowText" lastClr="000000"/>
      </a:dk1>
      <a:lt1>
        <a:sysClr val="window" lastClr="FFFFFF"/>
      </a:lt1>
      <a:dk2>
        <a:srgbClr val="0090A8"/>
      </a:dk2>
      <a:lt2>
        <a:srgbClr val="74C4D7"/>
      </a:lt2>
      <a:accent1>
        <a:srgbClr val="54AB54"/>
      </a:accent1>
      <a:accent2>
        <a:srgbClr val="7974AF"/>
      </a:accent2>
      <a:accent3>
        <a:srgbClr val="A24E75"/>
      </a:accent3>
      <a:accent4>
        <a:srgbClr val="FFD255"/>
      </a:accent4>
      <a:accent5>
        <a:srgbClr val="7B5947"/>
      </a:accent5>
      <a:accent6>
        <a:srgbClr val="3F5B6D"/>
      </a:accent6>
      <a:hlink>
        <a:srgbClr val="FFD255"/>
      </a:hlink>
      <a:folHlink>
        <a:srgbClr val="7B5947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_PPT_Engelsk_FINAL.potx" id="{B4661964-9A95-4554-BFE9-031F4700DBCE}" vid="{C7F96AE7-FDBD-43C3-A9D6-0ADD6E09C20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MET_PPT_Engelsk_FINAL</Template>
  <TotalTime>61962</TotalTime>
  <Words>1429</Words>
  <Application>Microsoft Office PowerPoint</Application>
  <PresentationFormat>Custom</PresentationFormat>
  <Paragraphs>164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MET_PPT_Engelsk_FINAL</vt:lpstr>
      <vt:lpstr>think-cell Slide</vt:lpstr>
      <vt:lpstr>Downscaling of the EMEP model using uEMEP: where scales meet</vt:lpstr>
      <vt:lpstr>Results</vt:lpstr>
      <vt:lpstr>Overview</vt:lpstr>
      <vt:lpstr>Recent activities in kernel downscaling</vt:lpstr>
      <vt:lpstr>A brief overview kernel downscaling methodology</vt:lpstr>
      <vt:lpstr>Advantages of the kernel methodology</vt:lpstr>
      <vt:lpstr>uEMEP</vt:lpstr>
      <vt:lpstr>Local source ls-uEMEP</vt:lpstr>
      <vt:lpstr>Example for traffic in Oslo using ls-uEMEP (NOx) 2 day forecast average at 2.5 km resolution</vt:lpstr>
      <vt:lpstr>Downscaling ds-uEMEP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Annual mean NO2 Airbase stations Norway Comparison EMEP (0.1o), uEMEP and existing (NBV)</vt:lpstr>
      <vt:lpstr>PowerPoint Presentation</vt:lpstr>
      <vt:lpstr>PowerPoint Presentation</vt:lpstr>
      <vt:lpstr>Poorly correlated NH3 emissions in The Netherlands</vt:lpstr>
      <vt:lpstr>A summary of uEMEP</vt:lpstr>
      <vt:lpstr>A general summary</vt:lpstr>
      <vt:lpstr>PowerPoint Presentation</vt:lpstr>
      <vt:lpstr>2 day forecast for NO2 at 25 m for all stations in Norway Comparison uEMEP and EMEP (2.5 km)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NORTRIP model status</dc:title>
  <dc:creator>Bruce Rolstad Denby</dc:creator>
  <cp:lastModifiedBy>Bruce Rolstad Denby</cp:lastModifiedBy>
  <cp:revision>605</cp:revision>
  <cp:lastPrinted>2017-11-03T08:13:31Z</cp:lastPrinted>
  <dcterms:created xsi:type="dcterms:W3CDTF">2015-05-04T19:33:16Z</dcterms:created>
  <dcterms:modified xsi:type="dcterms:W3CDTF">2018-03-15T08:45:05Z</dcterms:modified>
</cp:coreProperties>
</file>